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5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1" r:id="rId18"/>
    <p:sldId id="292" r:id="rId19"/>
    <p:sldId id="296" r:id="rId20"/>
    <p:sldId id="298" r:id="rId21"/>
    <p:sldId id="299" r:id="rId22"/>
    <p:sldId id="307" r:id="rId23"/>
    <p:sldId id="347" r:id="rId24"/>
    <p:sldId id="308" r:id="rId25"/>
    <p:sldId id="309" r:id="rId26"/>
    <p:sldId id="310" r:id="rId27"/>
    <p:sldId id="311" r:id="rId28"/>
    <p:sldId id="312" r:id="rId29"/>
    <p:sldId id="313" r:id="rId30"/>
    <p:sldId id="314" r:id="rId31"/>
    <p:sldId id="315" r:id="rId32"/>
    <p:sldId id="343" r:id="rId33"/>
    <p:sldId id="348" r:id="rId34"/>
    <p:sldId id="316" r:id="rId35"/>
    <p:sldId id="317" r:id="rId36"/>
    <p:sldId id="306" r:id="rId37"/>
    <p:sldId id="338" r:id="rId38"/>
    <p:sldId id="272" r:id="rId39"/>
    <p:sldId id="273" r:id="rId40"/>
    <p:sldId id="322" r:id="rId41"/>
    <p:sldId id="290" r:id="rId42"/>
    <p:sldId id="321" r:id="rId43"/>
    <p:sldId id="324" r:id="rId44"/>
    <p:sldId id="325" r:id="rId45"/>
    <p:sldId id="326" r:id="rId46"/>
    <p:sldId id="319" r:id="rId47"/>
    <p:sldId id="320" r:id="rId48"/>
    <p:sldId id="328" r:id="rId49"/>
    <p:sldId id="329" r:id="rId50"/>
    <p:sldId id="330" r:id="rId51"/>
    <p:sldId id="331" r:id="rId52"/>
    <p:sldId id="332" r:id="rId53"/>
    <p:sldId id="334" r:id="rId54"/>
    <p:sldId id="340" r:id="rId55"/>
    <p:sldId id="341" r:id="rId56"/>
    <p:sldId id="342" r:id="rId57"/>
    <p:sldId id="346" r:id="rId5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defTabSz="457200"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defTabSz="457200"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defTabSz="457200"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defTabSz="457200"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ashed13"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38"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2" d="100"/>
        <a:sy n="102" d="100"/>
      </p:scale>
      <p:origin x="0" y="53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DA17037-F29F-4557-B7AD-4F6950E8CE34}" type="datetimeFigureOut">
              <a:rPr lang="en-AU"/>
              <a:pPr>
                <a:defRPr/>
              </a:pPr>
              <a:t>17/01/2020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BB15C5A-BF6B-4F57-BA4A-AB0EDC8B3403}" type="slidenum">
              <a:rPr lang="en-AU"/>
              <a:pPr>
                <a:defRPr/>
              </a:pPr>
              <a:t>‹#›</a:t>
            </a:fld>
            <a:endParaRPr lang="en-AU"/>
          </a:p>
        </p:txBody>
      </p:sp>
    </p:spTree>
    <p:extLst>
      <p:ext uri="{BB962C8B-B14F-4D97-AF65-F5344CB8AC3E}">
        <p14:creationId xmlns:p14="http://schemas.microsoft.com/office/powerpoint/2010/main" val="28816696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CB1BF-CE8F-458A-9E8A-BEE5CD706242}" type="slidenum">
              <a:rPr lang="en-AU">
                <a:cs typeface="Arial" charset="0"/>
              </a:rPr>
              <a:pPr fontAlgn="base">
                <a:spcBef>
                  <a:spcPct val="0"/>
                </a:spcBef>
                <a:spcAft>
                  <a:spcPct val="0"/>
                </a:spcAft>
              </a:pPr>
              <a:t>17</a:t>
            </a:fld>
            <a:endParaRPr lang="en-AU">
              <a:cs typeface="Arial" charset="0"/>
            </a:endParaRPr>
          </a:p>
        </p:txBody>
      </p:sp>
    </p:spTree>
    <p:extLst>
      <p:ext uri="{BB962C8B-B14F-4D97-AF65-F5344CB8AC3E}">
        <p14:creationId xmlns:p14="http://schemas.microsoft.com/office/powerpoint/2010/main" val="236444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91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99D2E-B367-4BED-9A2A-4E5F44BBFF86}" type="slidenum">
              <a:rPr lang="en-AU">
                <a:cs typeface="Arial" charset="0"/>
              </a:rPr>
              <a:pPr fontAlgn="base">
                <a:spcBef>
                  <a:spcPct val="0"/>
                </a:spcBef>
                <a:spcAft>
                  <a:spcPct val="0"/>
                </a:spcAft>
              </a:pPr>
              <a:t>49</a:t>
            </a:fld>
            <a:endParaRPr lang="en-AU">
              <a:cs typeface="Arial" charset="0"/>
            </a:endParaRPr>
          </a:p>
        </p:txBody>
      </p:sp>
    </p:spTree>
    <p:extLst>
      <p:ext uri="{BB962C8B-B14F-4D97-AF65-F5344CB8AC3E}">
        <p14:creationId xmlns:p14="http://schemas.microsoft.com/office/powerpoint/2010/main" val="180163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9207500" y="2963863"/>
            <a:ext cx="2981325" cy="3208337"/>
            <a:chOff x="9206969" y="2963333"/>
            <a:chExt cx="2981858" cy="3208867"/>
          </a:xfrm>
        </p:grpSpPr>
        <p:cxnSp>
          <p:nvCxnSpPr>
            <p:cNvPr id="5"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p:txBody>
          <a:bodyPr/>
          <a:lstStyle>
            <a:lvl1pPr>
              <a:defRPr/>
            </a:lvl1pPr>
          </a:lstStyle>
          <a:p>
            <a:pPr>
              <a:defRPr/>
            </a:pPr>
            <a:fld id="{A8A11719-73F1-46DE-8BF7-FCDCB0FD72E9}" type="slidenum">
              <a:rPr lang="ar-SA" altLang="en-US"/>
              <a:pPr>
                <a:defRPr/>
              </a:pPr>
              <a:t>‹#›</a:t>
            </a:fld>
            <a:endParaRPr lang="en-AU"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B3396647-53BB-4F9B-BA5E-B82AFBD17137}" type="slidenum">
              <a:rPr lang="ar-SA" altLang="en-US"/>
              <a:pPr>
                <a:defRPr/>
              </a:pPr>
              <a:t>‹#›</a:t>
            </a:fld>
            <a:endParaRPr lang="en-AU"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5F2134-F2E9-4B1A-8B0C-26E43DA44576}" type="slidenum">
              <a:rPr lang="ar-SA" altLang="en-US"/>
              <a:pPr>
                <a:defRPr/>
              </a:pPr>
              <a:t>‹#›</a:t>
            </a:fld>
            <a:endParaRPr lang="en-AU"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Quot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9207500" y="2963863"/>
            <a:ext cx="2981325" cy="3208337"/>
            <a:chOff x="9206969" y="2963333"/>
            <a:chExt cx="2981858" cy="3208867"/>
          </a:xfrm>
        </p:grpSpPr>
        <p:cxnSp>
          <p:nvCxnSpPr>
            <p:cNvPr id="6"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13"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Date Placeholder 3"/>
          <p:cNvSpPr>
            <a:spLocks noGrp="1"/>
          </p:cNvSpPr>
          <p:nvPr>
            <p:ph type="dt" sz="half" idx="14"/>
          </p:nvPr>
        </p:nvSpPr>
        <p:spPr/>
        <p:txBody>
          <a:bodyPr/>
          <a:lstStyle>
            <a:lvl1pPr>
              <a:defRPr/>
            </a:lvl1pPr>
          </a:lstStyle>
          <a:p>
            <a:pPr>
              <a:defRPr/>
            </a:pPr>
            <a:endParaRPr lang="en-US" altLang="en-US"/>
          </a:p>
        </p:txBody>
      </p:sp>
      <p:sp>
        <p:nvSpPr>
          <p:cNvPr id="15" name="Footer Placeholder 4"/>
          <p:cNvSpPr>
            <a:spLocks noGrp="1"/>
          </p:cNvSpPr>
          <p:nvPr>
            <p:ph type="ftr" sz="quarter" idx="15"/>
          </p:nvPr>
        </p:nvSpPr>
        <p:spPr/>
        <p:txBody>
          <a:bodyPr/>
          <a:lstStyle>
            <a:lvl1pPr>
              <a:defRPr/>
            </a:lvl1pPr>
          </a:lstStyle>
          <a:p>
            <a:pPr>
              <a:defRPr/>
            </a:pPr>
            <a:endParaRPr lang="en-US" altLang="en-US"/>
          </a:p>
        </p:txBody>
      </p:sp>
      <p:sp>
        <p:nvSpPr>
          <p:cNvPr id="16" name="Slide Number Placeholder 5"/>
          <p:cNvSpPr>
            <a:spLocks noGrp="1"/>
          </p:cNvSpPr>
          <p:nvPr>
            <p:ph type="sldNum" sz="quarter" idx="16"/>
          </p:nvPr>
        </p:nvSpPr>
        <p:spPr/>
        <p:txBody>
          <a:bodyPr/>
          <a:lstStyle>
            <a:lvl1pPr>
              <a:defRPr/>
            </a:lvl1pPr>
          </a:lstStyle>
          <a:p>
            <a:pPr>
              <a:defRPr/>
            </a:pPr>
            <a:fld id="{08977632-312A-4774-BC7E-82F333EB6C69}" type="slidenum">
              <a:rPr lang="ar-SA" altLang="en-US"/>
              <a:pPr>
                <a:defRPr/>
              </a:pPr>
              <a:t>‹#›</a:t>
            </a:fld>
            <a:endParaRPr lang="en-AU"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 grpId="0" build="p" autoUpdateAnimBg="0"/>
      <p:bldP spid="3" grpId="0" build="p"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AA79CBD-29C8-4A77-80B4-F18E1432D1E9}" type="slidenum">
              <a:rPr lang="ar-SA" altLang="en-US"/>
              <a:pPr>
                <a:defRPr/>
              </a:pPr>
              <a:t>‹#›</a:t>
            </a:fld>
            <a:endParaRPr lang="en-AU"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p:cSld name="Quote Name Card">
    <p:spTree>
      <p:nvGrpSpPr>
        <p:cNvPr id="1" name=""/>
        <p:cNvGrpSpPr/>
        <p:nvPr/>
      </p:nvGrpSpPr>
      <p:grpSpPr>
        <a:xfrm>
          <a:off x="0" y="0"/>
          <a:ext cx="0" cy="0"/>
          <a:chOff x="0" y="0"/>
          <a:chExt cx="0" cy="0"/>
        </a:xfrm>
      </p:grpSpPr>
      <p:grpSp>
        <p:nvGrpSpPr>
          <p:cNvPr id="5" name="Group 6"/>
          <p:cNvGrpSpPr>
            <a:grpSpLocks/>
          </p:cNvGrpSpPr>
          <p:nvPr/>
        </p:nvGrpSpPr>
        <p:grpSpPr bwMode="auto">
          <a:xfrm>
            <a:off x="9207500" y="2963863"/>
            <a:ext cx="2981325" cy="3208337"/>
            <a:chOff x="9206969" y="2963333"/>
            <a:chExt cx="2981858" cy="3208867"/>
          </a:xfrm>
        </p:grpSpPr>
        <p:cxnSp>
          <p:nvCxnSpPr>
            <p:cNvPr id="6"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13"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Date Placeholder 3"/>
          <p:cNvSpPr>
            <a:spLocks noGrp="1"/>
          </p:cNvSpPr>
          <p:nvPr>
            <p:ph type="dt" sz="half" idx="14"/>
          </p:nvPr>
        </p:nvSpPr>
        <p:spPr/>
        <p:txBody>
          <a:bodyPr/>
          <a:lstStyle>
            <a:lvl1pPr>
              <a:defRPr/>
            </a:lvl1pPr>
          </a:lstStyle>
          <a:p>
            <a:pPr>
              <a:defRPr/>
            </a:pPr>
            <a:endParaRPr lang="en-US" altLang="en-US"/>
          </a:p>
        </p:txBody>
      </p:sp>
      <p:sp>
        <p:nvSpPr>
          <p:cNvPr id="15" name="Footer Placeholder 4"/>
          <p:cNvSpPr>
            <a:spLocks noGrp="1"/>
          </p:cNvSpPr>
          <p:nvPr>
            <p:ph type="ftr" sz="quarter" idx="15"/>
          </p:nvPr>
        </p:nvSpPr>
        <p:spPr/>
        <p:txBody>
          <a:bodyPr/>
          <a:lstStyle>
            <a:lvl1pPr>
              <a:defRPr/>
            </a:lvl1pPr>
          </a:lstStyle>
          <a:p>
            <a:pPr>
              <a:defRPr/>
            </a:pPr>
            <a:endParaRPr lang="en-US" altLang="en-US"/>
          </a:p>
        </p:txBody>
      </p:sp>
      <p:sp>
        <p:nvSpPr>
          <p:cNvPr id="16" name="Slide Number Placeholder 5"/>
          <p:cNvSpPr>
            <a:spLocks noGrp="1"/>
          </p:cNvSpPr>
          <p:nvPr>
            <p:ph type="sldNum" sz="quarter" idx="16"/>
          </p:nvPr>
        </p:nvSpPr>
        <p:spPr/>
        <p:txBody>
          <a:bodyPr/>
          <a:lstStyle>
            <a:lvl1pPr>
              <a:defRPr/>
            </a:lvl1pPr>
          </a:lstStyle>
          <a:p>
            <a:pPr>
              <a:defRPr/>
            </a:pPr>
            <a:fld id="{9BBCFA63-5485-4D56-9FDC-C3A21B4BE935}" type="slidenum">
              <a:rPr lang="ar-SA" altLang="en-US"/>
              <a:pPr>
                <a:defRPr/>
              </a:pPr>
              <a:t>‹#›</a:t>
            </a:fld>
            <a:endParaRPr lang="en-AU"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 grpId="0" build="p" autoUpdateAnimBg="0"/>
      <p:bldP spid="3"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B074670A-E484-4F61-84F3-4410377C6825}" type="slidenum">
              <a:rPr lang="ar-SA" altLang="en-US"/>
              <a:pPr>
                <a:defRPr/>
              </a:pPr>
              <a:t>‹#›</a:t>
            </a:fld>
            <a:endParaRPr lang="en-AU"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4DC3BE3-72F7-4C97-8E3F-BD6FD17B5111}" type="slidenum">
              <a:rPr lang="ar-SA" altLang="en-US"/>
              <a:pPr>
                <a:defRPr/>
              </a:pPr>
              <a:t>‹#›</a:t>
            </a:fld>
            <a:endParaRPr lang="en-AU"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12668DE-1F0C-49C5-BF0E-31A220A53CE0}" type="slidenum">
              <a:rPr lang="ar-SA" altLang="en-US"/>
              <a:pPr>
                <a:defRPr/>
              </a:pPr>
              <a:t>‹#›</a:t>
            </a:fld>
            <a:endParaRPr lang="en-AU"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155A677-43CD-4125-985A-8A6C1EB277BB}" type="slidenum">
              <a:rPr lang="ar-SA" altLang="en-US"/>
              <a:pPr>
                <a:defRPr/>
              </a:pPr>
              <a:t>‹#›</a:t>
            </a:fld>
            <a:endParaRPr lang="en-AU"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6022605-D585-4C97-91E1-FCC7B9B0F947}" type="slidenum">
              <a:rPr lang="ar-SA" altLang="en-US"/>
              <a:pPr>
                <a:defRPr/>
              </a:pPr>
              <a:t>‹#›</a:t>
            </a:fld>
            <a:endParaRPr lang="en-AU"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51A7AA7-AD3C-4677-AA25-E56037CA1EAF}" type="slidenum">
              <a:rPr lang="ar-SA" altLang="en-US"/>
              <a:pPr>
                <a:defRPr/>
              </a:pPr>
              <a:t>‹#›</a:t>
            </a:fld>
            <a:endParaRPr lang="en-AU"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A65583F0-3760-447D-BA23-E89DC3591F07}" type="slidenum">
              <a:rPr lang="ar-SA" altLang="en-US"/>
              <a:pPr>
                <a:defRPr/>
              </a:pPr>
              <a:t>‹#›</a:t>
            </a:fld>
            <a:endParaRPr lang="en-AU"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2F42AEE1-30E4-4121-BCA7-9A9F04952E10}" type="slidenum">
              <a:rPr lang="ar-SA" altLang="en-US"/>
              <a:pPr>
                <a:defRPr/>
              </a:pPr>
              <a:t>‹#›</a:t>
            </a:fld>
            <a:endParaRPr lang="en-AU"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34B45C6B-B222-415C-80CC-096A5593F00E}" type="slidenum">
              <a:rPr lang="ar-SA" altLang="en-US"/>
              <a:pPr>
                <a:defRPr/>
              </a:pPr>
              <a:t>‹#›</a:t>
            </a:fld>
            <a:endParaRPr lang="en-AU"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95A4A73-DD0C-49E3-8049-E64DA5AA3E59}" type="slidenum">
              <a:rPr lang="ar-SA" altLang="en-US"/>
              <a:pPr>
                <a:defRPr/>
              </a:pPr>
              <a:t>‹#›</a:t>
            </a:fld>
            <a:endParaRPr lang="en-AU"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B3192D7-021C-420D-B309-885C1E4BEEB2}" type="slidenum">
              <a:rPr lang="ar-SA" altLang="en-US"/>
              <a:pPr>
                <a:defRPr/>
              </a:pPr>
              <a:t>‹#›</a:t>
            </a:fld>
            <a:endParaRPr lang="en-AU"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a:solidFill>
                  <a:schemeClr val="bg2">
                    <a:lumMod val="50000"/>
                  </a:schemeClr>
                </a:solidFill>
                <a:effectLst/>
                <a:latin typeface="+mn-lt"/>
                <a:cs typeface="+mn-cs"/>
              </a:defRPr>
            </a:lvl1pPr>
          </a:lstStyle>
          <a:p>
            <a:pPr>
              <a:defRPr/>
            </a:pPr>
            <a:endParaRPr lang="en-US" alt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smtClean="0">
                <a:solidFill>
                  <a:schemeClr val="bg2">
                    <a:lumMod val="50000"/>
                  </a:schemeClr>
                </a:solidFill>
                <a:effectLst/>
                <a:latin typeface="+mn-lt"/>
                <a:cs typeface="+mn-cs"/>
              </a:defRPr>
            </a:lvl1pPr>
          </a:lstStyle>
          <a:p>
            <a:pPr>
              <a:defRPr/>
            </a:pPr>
            <a:fld id="{A965E142-9555-4F25-B070-B5D0694087F7}" type="slidenum">
              <a:rPr lang="ar-SA" altLang="en-US"/>
              <a:pPr>
                <a:defRPr/>
              </a:pPr>
              <a:t>‹#›</a:t>
            </a:fld>
            <a:endParaRPr lang="en-AU" altLang="en-US"/>
          </a:p>
        </p:txBody>
      </p:sp>
    </p:spTree>
  </p:cSld>
  <p:clrMap bg1="dk1" tx1="lt1" bg2="dk2" tx2="lt2" accent1="accent1" accent2="accent2" accent3="accent3" accent4="accent4" accent5="accent5" accent6="accent6" hlink="hlink" folHlink="folHlink"/>
  <p:sldLayoutIdLst>
    <p:sldLayoutId id="2147484576"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7" r:id="rId12"/>
    <p:sldLayoutId id="2147484572" r:id="rId13"/>
    <p:sldLayoutId id="2147484578" r:id="rId14"/>
    <p:sldLayoutId id="2147484573" r:id="rId15"/>
    <p:sldLayoutId id="2147484574" r:id="rId16"/>
    <p:sldLayoutId id="2147484575" r:id="rId17"/>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takla.org/Full-Free-Coptic-Books/FreeCopticBooks-002-Holy-Arabic-Bible-Dictionary/01_A/A_243.html" TargetMode="External"/><Relationship Id="rId2" Type="http://schemas.openxmlformats.org/officeDocument/2006/relationships/hyperlink" Target="https://st-takla.org/Full-Free-Coptic-Books/FreeCopticBooks-002-Holy-Arabic-Bible-Dictionary/18_EN/EN_287.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takla.org/Full-Free-Coptic-Books/FreeCopticBooks-002-Holy-Arabic-Bible-Dictionary/08_D/d_08.html" TargetMode="External"/><Relationship Id="rId2" Type="http://schemas.openxmlformats.org/officeDocument/2006/relationships/hyperlink" Target="https://st-takla.org/Full-Free-Coptic-Books/His-Holiness-Pope-Shenouda-III-Books-Online/37-Al-Yakaza-Al-Roheya/The-Spiritual-Wake-15-Motives-4-Problems.html" TargetMode="External"/><Relationship Id="rId1" Type="http://schemas.openxmlformats.org/officeDocument/2006/relationships/slideLayout" Target="../slideLayouts/slideLayout2.xml"/><Relationship Id="rId5" Type="http://schemas.openxmlformats.org/officeDocument/2006/relationships/hyperlink" Target="https://st-takla.org/Full-Free-Coptic-Books/His-Holiness-Pope-Shenouda-III-Books-Online/20-Makalat/1-AkhbarElYom/CopticPope-Articles-038-Depression-Sickness.html" TargetMode="External"/><Relationship Id="rId4" Type="http://schemas.openxmlformats.org/officeDocument/2006/relationships/hyperlink" Target="https://st-takla.org/Holy-Bible_.htm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st-takla.org/Full-Free-Coptic-Books/His-Holiness-Pope-Shenouda-III-Books-Online/20-Makalat/1-AkhbarElYom/CopticPope-Articles-038-Depression-Sicknes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st-takla.org/Bibles/BibleSearch/showVerses.php?book=11&amp;chapter=19&amp;vmin=7&amp;vmax=7" TargetMode="External"/><Relationship Id="rId13" Type="http://schemas.openxmlformats.org/officeDocument/2006/relationships/hyperlink" Target="https://st-takla.org/Bibles/BibleSearch/showVerses.php?book=11&amp;chapter=19&amp;vmin=12&amp;vmax=12" TargetMode="External"/><Relationship Id="rId3" Type="http://schemas.openxmlformats.org/officeDocument/2006/relationships/hyperlink" Target="https://st-takla.org/Bibles/BibleSearch/showVerses.php?book=11&amp;chapter=19&amp;vmin=2&amp;vmax=2" TargetMode="External"/><Relationship Id="rId7" Type="http://schemas.openxmlformats.org/officeDocument/2006/relationships/hyperlink" Target="https://st-takla.org/Bibles/BibleSearch/showVerses.php?book=11&amp;chapter=19&amp;vmin=6&amp;vmax=6" TargetMode="External"/><Relationship Id="rId12" Type="http://schemas.openxmlformats.org/officeDocument/2006/relationships/hyperlink" Target="https://st-takla.org/Bibles/BibleSearch/showVerses.php?book=11&amp;chapter=19&amp;vmin=11&amp;vmax=11" TargetMode="External"/><Relationship Id="rId2" Type="http://schemas.openxmlformats.org/officeDocument/2006/relationships/hyperlink" Target="https://st-takla.org/Bibles/BibleSearch/showVerses.php?book=11&amp;chapter=19&amp;vmin=1&amp;vmax=1" TargetMode="External"/><Relationship Id="rId1" Type="http://schemas.openxmlformats.org/officeDocument/2006/relationships/slideLayout" Target="../slideLayouts/slideLayout2.xml"/><Relationship Id="rId6" Type="http://schemas.openxmlformats.org/officeDocument/2006/relationships/hyperlink" Target="https://st-takla.org/Bibles/BibleSearch/showVerses.php?book=11&amp;chapter=19&amp;vmin=5&amp;vmax=5" TargetMode="External"/><Relationship Id="rId11" Type="http://schemas.openxmlformats.org/officeDocument/2006/relationships/hyperlink" Target="https://st-takla.org/Bibles/BibleSearch/showVerses.php?book=11&amp;chapter=19&amp;vmin=10&amp;vmax=10" TargetMode="External"/><Relationship Id="rId5" Type="http://schemas.openxmlformats.org/officeDocument/2006/relationships/hyperlink" Target="https://st-takla.org/Bibles/BibleSearch/showVerses.php?book=11&amp;chapter=19&amp;vmin=4&amp;vmax=4" TargetMode="External"/><Relationship Id="rId15" Type="http://schemas.openxmlformats.org/officeDocument/2006/relationships/hyperlink" Target="https://st-takla.org/Bibles/BibleSearch/showVerses.php?book=11&amp;chapter=19&amp;vmin=14&amp;vmax=14" TargetMode="External"/><Relationship Id="rId10" Type="http://schemas.openxmlformats.org/officeDocument/2006/relationships/hyperlink" Target="https://st-takla.org/Bibles/BibleSearch/showVerses.php?book=11&amp;chapter=19&amp;vmin=9&amp;vmax=9" TargetMode="External"/><Relationship Id="rId4" Type="http://schemas.openxmlformats.org/officeDocument/2006/relationships/hyperlink" Target="https://st-takla.org/Bibles/BibleSearch/showVerses.php?book=11&amp;chapter=19&amp;vmin=3&amp;vmax=3" TargetMode="External"/><Relationship Id="rId9" Type="http://schemas.openxmlformats.org/officeDocument/2006/relationships/hyperlink" Target="https://st-takla.org/Bibles/BibleSearch/showVerses.php?book=11&amp;chapter=19&amp;vmin=8&amp;vmax=8" TargetMode="External"/><Relationship Id="rId14" Type="http://schemas.openxmlformats.org/officeDocument/2006/relationships/hyperlink" Target="https://st-takla.org/Bibles/BibleSearch/showVerses.php?book=11&amp;chapter=19&amp;vmin=13&amp;vmax=1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st-takla.org/Coptic-Faith-Creed-Dogma/Coptic-Rite-n-Ritual-Taks-Al-Kanisa/07-Jesus-Mastery-Feast__Anba-Benyameen/Rites-of-Coptic-Small-n-Big-Mastery-Feasts_046-Eid-Penticost.html" TargetMode="External"/><Relationship Id="rId13" Type="http://schemas.openxmlformats.org/officeDocument/2006/relationships/hyperlink" Target="https://st-takla.org/Coptic-Faith-Creed-Dogma/Coptic-Rite-n-Ritual-Taks-Al-Kanisa/08-Coptic-Feasts-Mastery__Fr-Isiah/Taks-Al-Eid-Al-Saiedy-Al-Kebty_022-3id-A7ad-Toma-Thomas-Sunday-Feast.html" TargetMode="External"/><Relationship Id="rId3" Type="http://schemas.openxmlformats.org/officeDocument/2006/relationships/hyperlink" Target="https://st-takla.org/Coptic-Faith-Creed-Dogma/Coptic-Rite-n-Ritual-Taks-Al-Kanisa/07-Jesus-Mastery-Feast__Anba-Benyameen/Rites-of-Coptic-Small-n-Big-Mastery-Feasts_016-Nativity-Feast-Intro.html" TargetMode="External"/><Relationship Id="rId7" Type="http://schemas.openxmlformats.org/officeDocument/2006/relationships/hyperlink" Target="https://st-takla.org/Coptic-Faith-Creed-Dogma/Coptic-Rite-n-Ritual-Taks-Al-Kanisa/07-Jesus-Mastery-Feast__Anba-Benyameen/Rites-of-Coptic-Small-n-Big-Mastery-Feasts_045-Eid-Ascension-Feast.html" TargetMode="External"/><Relationship Id="rId12" Type="http://schemas.openxmlformats.org/officeDocument/2006/relationships/hyperlink" Target="https://st-takla.org/Coptic-Faith-Creed-Dogma/Coptic-Rite-n-Ritual-Taks-Al-Kanisa/07-Jesus-Mastery-Feast__Anba-Benyameen/Rites-of-Coptic-Small-n-Big-Mastery-Feasts_039-Eid-Khamis-El-3ahd.html" TargetMode="External"/><Relationship Id="rId2" Type="http://schemas.openxmlformats.org/officeDocument/2006/relationships/hyperlink" Target="https://st-takla.org/Coptic-Faith-Creed-Dogma/Coptic-Rite-n-Ritual-Taks-Al-Kanisa/07-Jesus-Mastery-Feast__Anba-Benyameen/Rites-of-Coptic-Small-n-Big-Mastery-Feasts_006-Annunciation-of-the-Angel.html" TargetMode="External"/><Relationship Id="rId1" Type="http://schemas.openxmlformats.org/officeDocument/2006/relationships/slideLayout" Target="../slideLayouts/slideLayout2.xml"/><Relationship Id="rId6" Type="http://schemas.openxmlformats.org/officeDocument/2006/relationships/hyperlink" Target="https://st-takla.org/Coptic-Faith-Creed-Dogma/Coptic-Rite-n-Ritual-Taks-Al-Kanisa/07-Jesus-Mastery-Feast__Anba-Benyameen/Rites-of-Coptic-Small-n-Big-Mastery-Feasts_042-Resurrection-Feast-Intro.html" TargetMode="External"/><Relationship Id="rId11" Type="http://schemas.openxmlformats.org/officeDocument/2006/relationships/hyperlink" Target="https://st-takla.org/Coptic-Faith-Creed-Dogma/Coptic-Rite-n-Ritual-Taks-Al-Kanisa/07-Jesus-Mastery-Feast__Anba-Benyameen/Rites-of-Coptic-Small-n-Big-Mastery-Feasts_019-Feast-of-Jesus-Entrance-to-the-Temple.html" TargetMode="External"/><Relationship Id="rId5" Type="http://schemas.openxmlformats.org/officeDocument/2006/relationships/hyperlink" Target="https://st-takla.org/Coptic-Faith-Creed-Dogma/Coptic-Rite-n-Ritual-Taks-Al-Kanisa/07-Jesus-Mastery-Feast__Anba-Benyameen/Rites-of-Coptic-Small-n-Big-Mastery-Feasts_033-Palm-Sunday-Intro.html" TargetMode="External"/><Relationship Id="rId15" Type="http://schemas.openxmlformats.org/officeDocument/2006/relationships/hyperlink" Target="https://st-takla.org/Coptic-Faith-Creed-Dogma/Coptic-Rite-n-Ritual-Taks-Al-Kanisa/07-Jesus-Mastery-Feast__Anba-Benyameen/Rites-of-Coptic-Small-n-Big-Mastery-Feasts_032-Transfiguration-Eid-Al-Tagally.html" TargetMode="External"/><Relationship Id="rId10" Type="http://schemas.openxmlformats.org/officeDocument/2006/relationships/hyperlink" Target="https://st-takla.org/Coptic-Faith-Creed-Dogma/Coptic-Rite-n-Ritual-Taks-Al-Kanisa/07-Jesus-Mastery-Feast__Anba-Benyameen/Rites-of-Coptic-Small-n-Big-Mastery-Feasts_028-Eid-3ors-Kana-El-Galeel-Wedding-at-Cana-Galilee.html" TargetMode="External"/><Relationship Id="rId4" Type="http://schemas.openxmlformats.org/officeDocument/2006/relationships/hyperlink" Target="https://st-takla.org/Coptic-Faith-Creed-Dogma/Coptic-Rite-n-Ritual-Taks-Al-Kanisa/07-Jesus-Mastery-Feast__Anba-Benyameen/Rites-of-Coptic-Small-n-Big-Mastery-Feasts_021-Epipahny-of-Jesus-Intro.html" TargetMode="External"/><Relationship Id="rId9" Type="http://schemas.openxmlformats.org/officeDocument/2006/relationships/hyperlink" Target="https://st-takla.org/Coptic-Faith-Creed-Dogma/Coptic-Rite-n-Ritual-Taks-Al-Kanisa/07-Jesus-Mastery-Feast__Anba-Benyameen/Rites-of-Coptic-Small-n-Big-Mastery-Feasts_007-Circumcision-Feast-Intro.html" TargetMode="External"/><Relationship Id="rId14" Type="http://schemas.openxmlformats.org/officeDocument/2006/relationships/hyperlink" Target="https://st-takla.org/Coptic-Faith-Creed-Dogma/Coptic-Rite-n-Ritual-Taks-Al-Kanisa/07-Jesus-Mastery-Feast__Anba-Benyameen/Rites-of-Coptic-Small-n-Big-Mastery-Feasts_029-Jesus-in-Egypt-Why-Run-Why-Egpyt.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takla.org/Full-Free-Coptic-Books/FreeCopticBooks-002-Holy-Arabic-Bible-Dictionary/01_A/A_448.html" TargetMode="External"/><Relationship Id="rId2" Type="http://schemas.openxmlformats.org/officeDocument/2006/relationships/hyperlink" Target="https://st-takla.org/Full-Free-Coptic-Books/FreeCopticBooks-002-Holy-Arabic-Bible-Dictionary/25_N/N_065.html" TargetMode="External"/><Relationship Id="rId1" Type="http://schemas.openxmlformats.org/officeDocument/2006/relationships/slideLayout" Target="../slideLayouts/slideLayout2.xml"/><Relationship Id="rId5" Type="http://schemas.openxmlformats.org/officeDocument/2006/relationships/hyperlink" Target="https://st-takla.org/" TargetMode="External"/><Relationship Id="rId4" Type="http://schemas.openxmlformats.org/officeDocument/2006/relationships/hyperlink" Target="https://st-takla.org/Full-Free-Coptic-Books/FreeCopticBooks-002-Holy-Arabic-Bible-Dictionary/25_N/N_159.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biblia.com/bible/esv/Deut%2031.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biblia.com/bible/esv/Prov%2012.2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biblia.com/bible/esv/Isa%2040.31" TargetMode="External"/><Relationship Id="rId2" Type="http://schemas.openxmlformats.org/officeDocument/2006/relationships/hyperlink" Target="http://www.biblegateway.com/passage/?search=Romans+12:2&amp;version=ES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biblia.com/bible/esv/Rom%2015.1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t-takla.org/Full-Free-Coptic-Books/His-Holiness-Pope-Shenouda-III-Books-Online/01-Words-of-Spiritual-Benefit_Pope-Shenouda/115-Al-Ragaa2_Hop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2036763" y="955675"/>
            <a:ext cx="7920037" cy="1373188"/>
          </a:xfrm>
        </p:spPr>
        <p:txBody>
          <a:bodyPr>
            <a:noAutofit/>
          </a:bodyPr>
          <a:lstStyle/>
          <a:p>
            <a:pPr algn="ctr" fontAlgn="auto">
              <a:spcAft>
                <a:spcPts val="0"/>
              </a:spcAft>
              <a:defRPr/>
            </a:pPr>
            <a:r>
              <a:rPr lang="en-AU" sz="8000" b="1" dirty="0">
                <a:solidFill>
                  <a:schemeClr val="bg1"/>
                </a:solidFill>
                <a:latin typeface="Times New Roman" panose="02020603050405020304" pitchFamily="18" charset="0"/>
                <a:cs typeface="Times New Roman" panose="02020603050405020304" pitchFamily="18" charset="0"/>
              </a:rPr>
              <a:t>Depression and anxiety   </a:t>
            </a:r>
          </a:p>
        </p:txBody>
      </p:sp>
      <p:sp>
        <p:nvSpPr>
          <p:cNvPr id="3" name="Subtitle 2">
            <a:extLst>
              <a:ext uri="{FF2B5EF4-FFF2-40B4-BE49-F238E27FC236}"/>
            </a:extLst>
          </p:cNvPr>
          <p:cNvSpPr>
            <a:spLocks noGrp="1"/>
          </p:cNvSpPr>
          <p:nvPr>
            <p:ph type="subTitle" idx="1"/>
          </p:nvPr>
        </p:nvSpPr>
        <p:spPr>
          <a:xfrm>
            <a:off x="147638" y="2916238"/>
            <a:ext cx="8304212" cy="3941762"/>
          </a:xfrm>
        </p:spPr>
        <p:txBody>
          <a:bodyPr rtlCol="0">
            <a:noAutofit/>
          </a:bodyPr>
          <a:lstStyle/>
          <a:p>
            <a:pPr algn="r" fontAlgn="auto">
              <a:defRPr/>
            </a:pPr>
            <a:r>
              <a:rPr lang="ar-EG" sz="7200" dirty="0">
                <a:solidFill>
                  <a:schemeClr val="bg1">
                    <a:lumMod val="95000"/>
                    <a:lumOff val="5000"/>
                  </a:schemeClr>
                </a:solidFill>
                <a:latin typeface="Times New Roman" panose="02020603050405020304" pitchFamily="18" charset="0"/>
                <a:cs typeface="Times New Roman" panose="02020603050405020304" pitchFamily="18" charset="0"/>
              </a:rPr>
              <a:t>التجارب والضيقات</a:t>
            </a:r>
            <a:endParaRPr lang="ar-BH" sz="7200" dirty="0">
              <a:solidFill>
                <a:schemeClr val="bg1"/>
              </a:solidFill>
              <a:latin typeface="Times New Roman" panose="02020603050405020304" pitchFamily="18" charset="0"/>
              <a:cs typeface="Times New Roman" panose="02020603050405020304" pitchFamily="18" charset="0"/>
            </a:endParaRPr>
          </a:p>
          <a:p>
            <a:pPr algn="ctr" fontAlgn="auto">
              <a:defRPr/>
            </a:pPr>
            <a:r>
              <a:rPr lang="ar-EG" sz="7200" dirty="0">
                <a:solidFill>
                  <a:schemeClr val="bg1"/>
                </a:solidFill>
                <a:latin typeface="Times New Roman" panose="02020603050405020304" pitchFamily="18" charset="0"/>
                <a:cs typeface="Times New Roman" panose="02020603050405020304" pitchFamily="18" charset="0"/>
              </a:rPr>
              <a:t>الاكتئاب وحرب الكآبة</a:t>
            </a:r>
            <a:endParaRPr lang="en-AU" sz="7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5725" y="555625"/>
            <a:ext cx="10355263" cy="6969125"/>
          </a:xfrm>
        </p:spPr>
        <p:txBody>
          <a:bodyPr rtlCol="0">
            <a:normAutofit fontScale="92500" lnSpcReduction="20000"/>
          </a:bodyPr>
          <a:lstStyle/>
          <a:p>
            <a:pPr marL="342900" lvl="1" indent="0" algn="ctr" fontAlgn="auto">
              <a:buFont typeface="Wingdings 3" pitchFamily="18" charset="2"/>
              <a:buNone/>
              <a:defRPr/>
            </a:pPr>
            <a:r>
              <a:rPr lang="ar-EG" sz="9500" b="1" u="sng" dirty="0">
                <a:solidFill>
                  <a:schemeClr val="bg1"/>
                </a:solidFill>
                <a:latin typeface="Times New Roman" panose="02020603050405020304" pitchFamily="18" charset="0"/>
                <a:cs typeface="Times New Roman" panose="02020603050405020304" pitchFamily="18" charset="0"/>
              </a:rPr>
              <a:t>الكآبة الطبيعية</a:t>
            </a:r>
          </a:p>
          <a:p>
            <a:pPr marL="342900" lvl="1"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342900" lvl="1"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ومن أمثلتها الحزن على وفاة عزيز كبكاء </a:t>
            </a:r>
            <a:r>
              <a:rPr lang="ar-EG" sz="3600" b="1" u="sng" dirty="0">
                <a:solidFill>
                  <a:schemeClr val="bg1"/>
                </a:solidFill>
                <a:latin typeface="Times New Roman" panose="02020603050405020304" pitchFamily="18" charset="0"/>
                <a:cs typeface="Times New Roman" panose="02020603050405020304" pitchFamily="18" charset="0"/>
              </a:rPr>
              <a:t>مريم ومرثا </a:t>
            </a:r>
            <a:r>
              <a:rPr lang="ar-EG" sz="3600" b="1" dirty="0">
                <a:solidFill>
                  <a:schemeClr val="bg1"/>
                </a:solidFill>
                <a:latin typeface="Times New Roman" panose="02020603050405020304" pitchFamily="18" charset="0"/>
                <a:cs typeface="Times New Roman" panose="02020603050405020304" pitchFamily="18" charset="0"/>
              </a:rPr>
              <a:t>عند قبر لعازر.</a:t>
            </a:r>
          </a:p>
          <a:p>
            <a:pPr marL="342900" lvl="1"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342900" lvl="1"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ومن أمثلة هذا النوع أيضًا -</a:t>
            </a:r>
            <a:r>
              <a:rPr lang="ar-EG" sz="3600" b="1" u="sng" dirty="0">
                <a:solidFill>
                  <a:schemeClr val="bg1"/>
                </a:solidFill>
                <a:latin typeface="Times New Roman" panose="02020603050405020304" pitchFamily="18" charset="0"/>
                <a:cs typeface="Times New Roman" panose="02020603050405020304" pitchFamily="18" charset="0"/>
              </a:rPr>
              <a:t> أيوب </a:t>
            </a:r>
            <a:r>
              <a:rPr lang="ar-EG" sz="3600" b="1" dirty="0">
                <a:solidFill>
                  <a:schemeClr val="bg1"/>
                </a:solidFill>
                <a:latin typeface="Times New Roman" panose="02020603050405020304" pitchFamily="18" charset="0"/>
                <a:cs typeface="Times New Roman" panose="02020603050405020304" pitchFamily="18" charset="0"/>
              </a:rPr>
              <a:t>بعد وفاة أولاده، وبناته وخراب بيته، وضياع صحته.</a:t>
            </a:r>
          </a:p>
          <a:p>
            <a:pPr marL="342900" lvl="1"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342900" lvl="1"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وكذلك بكاء </a:t>
            </a:r>
            <a:r>
              <a:rPr lang="ar-EG" sz="3600" b="1" u="sng" dirty="0">
                <a:solidFill>
                  <a:schemeClr val="bg1"/>
                </a:solidFill>
                <a:latin typeface="Times New Roman" panose="02020603050405020304" pitchFamily="18" charset="0"/>
                <a:cs typeface="Times New Roman" panose="02020603050405020304" pitchFamily="18" charset="0"/>
              </a:rPr>
              <a:t>يعقوب</a:t>
            </a:r>
            <a:r>
              <a:rPr lang="ar-EG" sz="3600" b="1" dirty="0">
                <a:solidFill>
                  <a:schemeClr val="bg1"/>
                </a:solidFill>
                <a:latin typeface="Times New Roman" panose="02020603050405020304" pitchFamily="18" charset="0"/>
                <a:cs typeface="Times New Roman" panose="02020603050405020304" pitchFamily="18" charset="0"/>
              </a:rPr>
              <a:t>، لما سمع أن ابنه يوسف قد افترسه وحش رديء (تك37: 34).</a:t>
            </a:r>
          </a:p>
          <a:p>
            <a:pPr marL="342900" lvl="1"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342900" lvl="1"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هذا حزن طبيعي</a:t>
            </a:r>
            <a:endParaRPr lang="en-AU" sz="3600" b="1" dirty="0">
              <a:solidFill>
                <a:schemeClr val="bg1"/>
              </a:solidFill>
              <a:latin typeface="Times New Roman" panose="02020603050405020304" pitchFamily="18" charset="0"/>
              <a:cs typeface="Times New Roman" panose="02020603050405020304" pitchFamily="18" charset="0"/>
            </a:endParaRPr>
          </a:p>
          <a:p>
            <a:pPr marL="342900" lvl="1" indent="0" algn="r" fontAlgn="auto">
              <a:buFont typeface="Wingdings 3" pitchFamily="18" charset="2"/>
              <a:buNone/>
              <a:defRPr/>
            </a:pPr>
            <a:endParaRPr lang="ar-EG" dirty="0">
              <a:solidFill>
                <a:schemeClr val="bg2">
                  <a:lumMod val="75000"/>
                </a:schemeClr>
              </a:solidFill>
            </a:endParaRPr>
          </a:p>
          <a:p>
            <a:pPr marL="342900" lvl="1" indent="0" algn="r" fontAlgn="auto">
              <a:buFont typeface="Wingdings 3" pitchFamily="18" charset="2"/>
              <a:buNone/>
              <a:defRPr/>
            </a:pPr>
            <a:endParaRPr lang="ar-EG" dirty="0">
              <a:solidFill>
                <a:schemeClr val="bg2">
                  <a:lumMod val="75000"/>
                </a:schemeClr>
              </a:solidFill>
            </a:endParaRPr>
          </a:p>
          <a:p>
            <a:pPr marL="342900" lvl="1" indent="0" algn="r" fontAlgn="auto">
              <a:buFont typeface="Wingdings 3" pitchFamily="18" charset="2"/>
              <a:buNone/>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381000"/>
            <a:ext cx="11896725" cy="6477000"/>
          </a:xfrm>
        </p:spPr>
        <p:txBody>
          <a:bodyPr rtlCol="0">
            <a:normAutofit fontScale="40000" lnSpcReduction="20000"/>
          </a:bodyPr>
          <a:lstStyle/>
          <a:p>
            <a:pPr marL="0" indent="0" algn="ctr" fontAlgn="auto">
              <a:buFont typeface="Wingdings 3" pitchFamily="18" charset="2"/>
              <a:buNone/>
              <a:defRPr/>
            </a:pPr>
            <a:r>
              <a:rPr lang="ar-EG" sz="13200" b="1" u="sng" dirty="0">
                <a:solidFill>
                  <a:schemeClr val="bg1"/>
                </a:solidFill>
                <a:latin typeface="Times New Roman" panose="02020603050405020304" pitchFamily="18" charset="0"/>
                <a:cs typeface="Times New Roman" panose="02020603050405020304" pitchFamily="18" charset="0"/>
              </a:rPr>
              <a:t>الكآبة الخاطئة وأسبابها </a:t>
            </a:r>
            <a:endParaRPr lang="en-AU" sz="13200" b="1" u="sng" dirty="0">
              <a:solidFill>
                <a:schemeClr val="bg1"/>
              </a:solidFill>
              <a:latin typeface="Times New Roman" panose="02020603050405020304" pitchFamily="18" charset="0"/>
              <a:cs typeface="Times New Roman" panose="02020603050405020304" pitchFamily="18" charset="0"/>
            </a:endParaRPr>
          </a:p>
          <a:p>
            <a:pPr marL="0" indent="0" algn="ctr" fontAlgn="auto">
              <a:buFont typeface="Wingdings 3" pitchFamily="18" charset="2"/>
              <a:buNone/>
              <a:defRPr/>
            </a:pPr>
            <a:r>
              <a:rPr lang="ar-EG" sz="10800" b="1" dirty="0">
                <a:solidFill>
                  <a:schemeClr val="bg1"/>
                </a:solidFill>
                <a:latin typeface="Times New Roman" panose="02020603050405020304" pitchFamily="18" charset="0"/>
                <a:cs typeface="Times New Roman" panose="02020603050405020304" pitchFamily="18" charset="0"/>
              </a:rPr>
              <a:t>هي التي تحوي الخطية داخلها</a:t>
            </a:r>
          </a:p>
          <a:p>
            <a:pPr marL="0" indent="0" algn="r" fontAlgn="auto">
              <a:buFont typeface="Wingdings 3" pitchFamily="18" charset="2"/>
              <a:buNone/>
              <a:defRPr/>
            </a:pPr>
            <a:r>
              <a:rPr lang="ar-EG" sz="10800" b="1" dirty="0">
                <a:solidFill>
                  <a:schemeClr val="bg1"/>
                </a:solidFill>
                <a:latin typeface="Times New Roman" panose="02020603050405020304" pitchFamily="18" charset="0"/>
                <a:cs typeface="Times New Roman" panose="02020603050405020304" pitchFamily="18" charset="0"/>
              </a:rPr>
              <a:t>1 - مثل كآبة إنسان في قلبه شهوة خاطئة لم يستطيع أن يحققها.</a:t>
            </a:r>
          </a:p>
          <a:p>
            <a:pPr marL="0" indent="0" algn="r" fontAlgn="auto">
              <a:buFont typeface="Wingdings 3" pitchFamily="18" charset="2"/>
              <a:buNone/>
              <a:defRPr/>
            </a:pPr>
            <a:endParaRPr lang="ar-EG" sz="525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13200" b="1" dirty="0">
                <a:solidFill>
                  <a:schemeClr val="bg1"/>
                </a:solidFill>
                <a:latin typeface="Times New Roman" panose="02020603050405020304" pitchFamily="18" charset="0"/>
                <a:cs typeface="Times New Roman" panose="02020603050405020304" pitchFamily="18" charset="0"/>
              </a:rPr>
              <a:t>مثال هذا النوع كآبة </a:t>
            </a:r>
            <a:r>
              <a:rPr lang="ar-EG" sz="13200" b="1" u="sng" dirty="0">
                <a:solidFill>
                  <a:schemeClr val="bg1"/>
                </a:solidFill>
                <a:latin typeface="Times New Roman" panose="02020603050405020304" pitchFamily="18" charset="0"/>
                <a:cs typeface="Times New Roman" panose="02020603050405020304" pitchFamily="18" charset="0"/>
              </a:rPr>
              <a:t>آخاب الملك</a:t>
            </a:r>
            <a:r>
              <a:rPr lang="ar-EG" sz="13200" b="1" dirty="0">
                <a:solidFill>
                  <a:schemeClr val="bg1"/>
                </a:solidFill>
                <a:latin typeface="Times New Roman" panose="02020603050405020304" pitchFamily="18" charset="0"/>
                <a:cs typeface="Times New Roman" panose="02020603050405020304" pitchFamily="18" charset="0"/>
              </a:rPr>
              <a:t>، لما رجع إلى بيته مكتئبًا مغمومًا، لأنه لم يستطع أن يغتصب حقل نابوت اليزرعيلي (1مل21: 4) وقد قادته هذه الكآبة إلى القتل والظلم والكذب ليحقق شهوته.</a:t>
            </a:r>
            <a:endParaRPr lang="en-AU" sz="1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0" y="293688"/>
            <a:ext cx="11496675" cy="6564312"/>
          </a:xfrm>
        </p:spPr>
        <p:txBody>
          <a:bodyPr/>
          <a:lstStyle/>
          <a:p>
            <a:pPr marL="342900" lvl="1" indent="0" algn="r">
              <a:buFont typeface="Wingdings 3" pitchFamily="18" charset="2"/>
              <a:buNone/>
            </a:pPr>
            <a:r>
              <a:rPr lang="ar-EG" sz="3600" b="1" smtClean="0">
                <a:solidFill>
                  <a:schemeClr val="bg1"/>
                </a:solidFill>
                <a:latin typeface="Times New Roman" pitchFamily="18" charset="0"/>
                <a:cs typeface="Times New Roman" pitchFamily="18" charset="0"/>
              </a:rPr>
              <a:t>2</a:t>
            </a:r>
            <a:r>
              <a:rPr lang="ar-EG" sz="4800" b="1" smtClean="0">
                <a:solidFill>
                  <a:schemeClr val="bg1"/>
                </a:solidFill>
                <a:latin typeface="Times New Roman" pitchFamily="18" charset="0"/>
                <a:cs typeface="Times New Roman" pitchFamily="18" charset="0"/>
              </a:rPr>
              <a:t> - </a:t>
            </a:r>
            <a:r>
              <a:rPr lang="ar-EG" sz="4800" b="1" u="sng" smtClean="0">
                <a:solidFill>
                  <a:schemeClr val="bg1"/>
                </a:solidFill>
                <a:latin typeface="Times New Roman" pitchFamily="18" charset="0"/>
                <a:cs typeface="Times New Roman" pitchFamily="18" charset="0"/>
              </a:rPr>
              <a:t>وهناك كآبة سببها الغيرة، والحسد...</a:t>
            </a:r>
          </a:p>
          <a:p>
            <a:pPr marL="342900" lvl="1" indent="0" algn="r">
              <a:buFont typeface="Wingdings 3" pitchFamily="18" charset="2"/>
              <a:buNone/>
            </a:pPr>
            <a:endParaRPr lang="ar-EG" sz="48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r>
              <a:rPr lang="ar-EG" sz="4800" b="1" smtClean="0">
                <a:solidFill>
                  <a:schemeClr val="bg1"/>
                </a:solidFill>
                <a:latin typeface="Times New Roman" pitchFamily="18" charset="0"/>
                <a:cs typeface="Times New Roman" pitchFamily="18" charset="0"/>
              </a:rPr>
              <a:t>مثالها كآبة </a:t>
            </a:r>
            <a:r>
              <a:rPr lang="ar-EG" sz="4800" b="1" u="sng" smtClean="0">
                <a:solidFill>
                  <a:schemeClr val="bg1"/>
                </a:solidFill>
                <a:latin typeface="Times New Roman" pitchFamily="18" charset="0"/>
                <a:cs typeface="Times New Roman" pitchFamily="18" charset="0"/>
              </a:rPr>
              <a:t>الابن الأكبر </a:t>
            </a:r>
            <a:r>
              <a:rPr lang="ar-EG" sz="4800" b="1" smtClean="0">
                <a:solidFill>
                  <a:schemeClr val="bg1"/>
                </a:solidFill>
                <a:latin typeface="Times New Roman" pitchFamily="18" charset="0"/>
                <a:cs typeface="Times New Roman" pitchFamily="18" charset="0"/>
              </a:rPr>
              <a:t>الذي رفض أن يدخل بيت أبيه ليشترك في الفرح بأخيه، قائلًا إن أباه لم يعطه جديًا ليفرح مع أصدقائه، بينما ذبح لأخيه العجل المسمن (لو15: 28 - 30) </a:t>
            </a:r>
          </a:p>
          <a:p>
            <a:pPr marL="342900" lvl="1" indent="0" algn="r" rtl="1">
              <a:buFont typeface="Wingdings 3" pitchFamily="18" charset="2"/>
              <a:buNone/>
            </a:pPr>
            <a:endParaRPr lang="ar-EG" smtClean="0">
              <a:latin typeface="Times New Roman" pitchFamily="18" charset="0"/>
              <a:cs typeface="Times New Roman" pitchFamily="18" charset="0"/>
            </a:endParaRPr>
          </a:p>
          <a:p>
            <a:pPr marL="342900" lvl="1" indent="0" algn="r" rtl="1">
              <a:buFont typeface="Wingdings 3" pitchFamily="18" charset="2"/>
              <a:buNone/>
            </a:pPr>
            <a:endParaRPr lang="ar-EG" smtClean="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0" y="230188"/>
            <a:ext cx="11620500" cy="6627812"/>
          </a:xfrm>
        </p:spPr>
        <p:txBody>
          <a:bodyPr/>
          <a:lstStyle/>
          <a:p>
            <a:pPr marL="342900" lvl="1" indent="0" algn="r" rtl="1">
              <a:buClr>
                <a:srgbClr val="FFFFFF"/>
              </a:buClr>
              <a:buFont typeface="Wingdings 3" pitchFamily="18" charset="2"/>
              <a:buNone/>
            </a:pPr>
            <a:endParaRPr lang="ar-EG" smtClean="0">
              <a:latin typeface="Times New Roman" pitchFamily="18" charset="0"/>
              <a:cs typeface="Times New Roman" pitchFamily="18" charset="0"/>
            </a:endParaRPr>
          </a:p>
          <a:p>
            <a:pPr marL="342900" lvl="1" indent="0" algn="r">
              <a:buClr>
                <a:srgbClr val="FFFFFF"/>
              </a:buClr>
              <a:buFont typeface="Wingdings 3" pitchFamily="18" charset="2"/>
              <a:buNone/>
            </a:pPr>
            <a:r>
              <a:rPr lang="ar-EG" sz="4300" b="1" u="sng" smtClean="0">
                <a:solidFill>
                  <a:schemeClr val="bg1"/>
                </a:solidFill>
                <a:latin typeface="Times New Roman" pitchFamily="18" charset="0"/>
                <a:cs typeface="Times New Roman" pitchFamily="18" charset="0"/>
              </a:rPr>
              <a:t>3- هناك كآبة أخري سببها الفشل</a:t>
            </a:r>
          </a:p>
          <a:p>
            <a:pPr marL="342900" lvl="1" indent="0" algn="r">
              <a:buClr>
                <a:srgbClr val="FFFFFF"/>
              </a:buClr>
              <a:buFont typeface="Wingdings 3" pitchFamily="18" charset="2"/>
              <a:buNone/>
            </a:pPr>
            <a:endParaRPr lang="ar-EG" sz="4300" b="1" smtClean="0">
              <a:solidFill>
                <a:schemeClr val="bg1"/>
              </a:solidFill>
              <a:latin typeface="Times New Roman" pitchFamily="18" charset="0"/>
              <a:cs typeface="Times New Roman" pitchFamily="18" charset="0"/>
            </a:endParaRPr>
          </a:p>
          <a:p>
            <a:pPr marL="342900" lvl="1" indent="0" algn="r">
              <a:buClr>
                <a:srgbClr val="FFFFFF"/>
              </a:buClr>
              <a:buFont typeface="Wingdings 3" pitchFamily="18" charset="2"/>
              <a:buNone/>
            </a:pPr>
            <a:r>
              <a:rPr lang="ar-EG" sz="4300" b="1" smtClean="0">
                <a:solidFill>
                  <a:schemeClr val="bg1"/>
                </a:solidFill>
                <a:latin typeface="Times New Roman" pitchFamily="18" charset="0"/>
                <a:cs typeface="Times New Roman" pitchFamily="18" charset="0"/>
              </a:rPr>
              <a:t>وتزداد الخطورة في مثل هذه الكآبة إذا كان سببها الفشل في ارتكاب خطية كفشل </a:t>
            </a:r>
            <a:r>
              <a:rPr lang="ar-EG" sz="4300" b="1" u="sng" smtClean="0">
                <a:solidFill>
                  <a:schemeClr val="bg1"/>
                </a:solidFill>
                <a:latin typeface="Times New Roman" pitchFamily="18" charset="0"/>
                <a:cs typeface="Times New Roman" pitchFamily="18" charset="0"/>
              </a:rPr>
              <a:t>أمنون </a:t>
            </a:r>
            <a:r>
              <a:rPr lang="ar-EG" sz="4300" b="1" smtClean="0">
                <a:solidFill>
                  <a:schemeClr val="bg1"/>
                </a:solidFill>
                <a:latin typeface="Times New Roman" pitchFamily="18" charset="0"/>
                <a:cs typeface="Times New Roman" pitchFamily="18" charset="0"/>
              </a:rPr>
              <a:t>أولًا في الخطيئة مع ثامار (2صم13). وكفشل</a:t>
            </a:r>
            <a:r>
              <a:rPr lang="ar-EG" sz="4300" b="1" u="sng" smtClean="0">
                <a:solidFill>
                  <a:schemeClr val="bg1"/>
                </a:solidFill>
                <a:latin typeface="Times New Roman" pitchFamily="18" charset="0"/>
                <a:cs typeface="Times New Roman" pitchFamily="18" charset="0"/>
              </a:rPr>
              <a:t> آخاب </a:t>
            </a:r>
            <a:r>
              <a:rPr lang="ar-EG" sz="4300" b="1" smtClean="0">
                <a:solidFill>
                  <a:schemeClr val="bg1"/>
                </a:solidFill>
                <a:latin typeface="Times New Roman" pitchFamily="18" charset="0"/>
                <a:cs typeface="Times New Roman" pitchFamily="18" charset="0"/>
              </a:rPr>
              <a:t>أولًا في اغتصاب حقل نابوت...</a:t>
            </a:r>
          </a:p>
          <a:p>
            <a:pPr marL="342900" lvl="1" indent="0" algn="r">
              <a:buClr>
                <a:srgbClr val="FFFFFF"/>
              </a:buClr>
              <a:buFont typeface="Wingdings 3" pitchFamily="18" charset="2"/>
              <a:buNone/>
            </a:pPr>
            <a:r>
              <a:rPr lang="ar-EG" sz="4300" b="1" smtClean="0">
                <a:solidFill>
                  <a:schemeClr val="bg1"/>
                </a:solidFill>
                <a:latin typeface="Times New Roman" pitchFamily="18" charset="0"/>
                <a:cs typeface="Times New Roman" pitchFamily="18" charset="0"/>
              </a:rPr>
              <a:t> بينما الفشل لا يعالج بالكآبة، وإنما بمعرفة أسبابه، ومعالجة هذه الأسباب بطريقة إيجابية، أما مجرد الكآبة، فإنها تضيف إلى الفشل مشكلة أخري تحتاج إلى حل.</a:t>
            </a:r>
          </a:p>
          <a:p>
            <a:endParaRPr lang="en-AU"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284163"/>
            <a:ext cx="11941175" cy="6477000"/>
          </a:xfrm>
        </p:spPr>
        <p:txBody>
          <a:bodyPr rtlCol="0">
            <a:normAutofit/>
          </a:bodyPr>
          <a:lstStyle/>
          <a:p>
            <a:pPr marL="0" indent="0" algn="just" rtl="1" fontAlgn="auto">
              <a:buFont typeface="Wingdings 3" pitchFamily="18" charset="2"/>
              <a:buNone/>
              <a:defRPr/>
            </a:pPr>
            <a:r>
              <a:rPr lang="ar-EG" sz="4500" b="1" dirty="0">
                <a:solidFill>
                  <a:srgbClr val="000000"/>
                </a:solidFill>
                <a:latin typeface="Times New Roman" panose="02020603050405020304" pitchFamily="18" charset="0"/>
                <a:cs typeface="Times New Roman" panose="02020603050405020304" pitchFamily="18" charset="0"/>
              </a:rPr>
              <a:t>4</a:t>
            </a:r>
            <a:r>
              <a:rPr lang="ar-EG" sz="4000" b="1" dirty="0">
                <a:solidFill>
                  <a:srgbClr val="000000"/>
                </a:solidFill>
                <a:latin typeface="Times New Roman" panose="02020603050405020304" pitchFamily="18" charset="0"/>
                <a:cs typeface="Times New Roman" panose="02020603050405020304" pitchFamily="18" charset="0"/>
              </a:rPr>
              <a:t> - وهناك كآبة </a:t>
            </a:r>
            <a:r>
              <a:rPr lang="ar-EG" sz="4000" b="1" u="sng" dirty="0">
                <a:solidFill>
                  <a:srgbClr val="000000"/>
                </a:solidFill>
                <a:latin typeface="Times New Roman" panose="02020603050405020304" pitchFamily="18" charset="0"/>
                <a:cs typeface="Times New Roman" panose="02020603050405020304" pitchFamily="18" charset="0"/>
              </a:rPr>
              <a:t>سببها اليأس</a:t>
            </a:r>
          </a:p>
          <a:p>
            <a:pPr marL="0" indent="0" algn="just" rtl="1" fontAlgn="auto">
              <a:buFont typeface="Wingdings 3" pitchFamily="18" charset="2"/>
              <a:buNone/>
              <a:defRPr/>
            </a:pPr>
            <a:r>
              <a:rPr lang="ar-EG" sz="4000" b="1" dirty="0">
                <a:solidFill>
                  <a:srgbClr val="000000"/>
                </a:solidFill>
                <a:latin typeface="Times New Roman" panose="02020603050405020304" pitchFamily="18" charset="0"/>
                <a:cs typeface="Times New Roman" panose="02020603050405020304" pitchFamily="18" charset="0"/>
              </a:rPr>
              <a:t>مثل يأس </a:t>
            </a:r>
            <a:r>
              <a:rPr lang="ar-EG" sz="4000" b="1" dirty="0">
                <a:solidFill>
                  <a:srgbClr val="4F29B0"/>
                </a:solidFill>
                <a:latin typeface="Times New Roman" panose="02020603050405020304" pitchFamily="18" charset="0"/>
                <a:cs typeface="Times New Roman" panose="02020603050405020304" pitchFamily="18" charset="0"/>
                <a:hlinkClick r:id="rId2"/>
              </a:rPr>
              <a:t>عيسو</a:t>
            </a:r>
            <a:r>
              <a:rPr lang="ar-EG" sz="4000" b="1" dirty="0">
                <a:solidFill>
                  <a:srgbClr val="000000"/>
                </a:solidFill>
                <a:latin typeface="Times New Roman" panose="02020603050405020304" pitchFamily="18" charset="0"/>
                <a:cs typeface="Times New Roman" panose="02020603050405020304" pitchFamily="18" charset="0"/>
              </a:rPr>
              <a:t>، لما علم أن البركة قد انتقلت إلى أخية وانتهي الأمر، وقال له </a:t>
            </a:r>
            <a:r>
              <a:rPr lang="ar-EG" sz="4000" b="1" dirty="0">
                <a:solidFill>
                  <a:srgbClr val="4F29B0"/>
                </a:solidFill>
                <a:latin typeface="Times New Roman" panose="02020603050405020304" pitchFamily="18" charset="0"/>
                <a:cs typeface="Times New Roman" panose="02020603050405020304" pitchFamily="18" charset="0"/>
                <a:hlinkClick r:id="rId3"/>
              </a:rPr>
              <a:t>أبوه إسحق</a:t>
            </a:r>
            <a:r>
              <a:rPr lang="ar-EG" sz="4000" b="1" dirty="0">
                <a:solidFill>
                  <a:srgbClr val="000000"/>
                </a:solidFill>
                <a:latin typeface="Times New Roman" panose="02020603050405020304" pitchFamily="18" charset="0"/>
                <a:cs typeface="Times New Roman" panose="02020603050405020304" pitchFamily="18" charset="0"/>
              </a:rPr>
              <a:t>: "ماذا أصنع لك يا ابني؟ قد جاء أخوك بمكر، وأخذ بركتك، أني قد جعلته سيدًا لك" فلما سمع </a:t>
            </a:r>
            <a:r>
              <a:rPr lang="ar-EG" sz="4000" b="1" dirty="0">
                <a:solidFill>
                  <a:srgbClr val="4F29B0"/>
                </a:solidFill>
                <a:latin typeface="Times New Roman" panose="02020603050405020304" pitchFamily="18" charset="0"/>
                <a:cs typeface="Times New Roman" panose="02020603050405020304" pitchFamily="18" charset="0"/>
                <a:hlinkClick r:id="rId2"/>
              </a:rPr>
              <a:t>عيسو</a:t>
            </a:r>
            <a:r>
              <a:rPr lang="ar-EG" sz="4000" b="1" dirty="0">
                <a:solidFill>
                  <a:srgbClr val="000000"/>
                </a:solidFill>
                <a:latin typeface="Times New Roman" panose="02020603050405020304" pitchFamily="18" charset="0"/>
                <a:cs typeface="Times New Roman" panose="02020603050405020304" pitchFamily="18" charset="0"/>
              </a:rPr>
              <a:t> كلام أبيه، صرخ صرخة عظيمة ومرة جدًا </a:t>
            </a:r>
            <a:endParaRPr lang="en-AU" sz="4000" b="1" dirty="0">
              <a:solidFill>
                <a:srgbClr val="000000"/>
              </a:solidFill>
              <a:latin typeface="Times New Roman" panose="02020603050405020304" pitchFamily="18" charset="0"/>
              <a:cs typeface="Times New Roman" panose="02020603050405020304" pitchFamily="18" charset="0"/>
            </a:endParaRPr>
          </a:p>
          <a:p>
            <a:pPr marL="0" indent="0" algn="just" rtl="1" fontAlgn="auto">
              <a:buFont typeface="Wingdings 3" pitchFamily="18" charset="2"/>
              <a:buNone/>
              <a:defRPr/>
            </a:pPr>
            <a:r>
              <a:rPr lang="ar-EG" sz="4000" b="1" dirty="0">
                <a:solidFill>
                  <a:srgbClr val="000000"/>
                </a:solidFill>
                <a:latin typeface="Times New Roman" panose="02020603050405020304" pitchFamily="18" charset="0"/>
                <a:cs typeface="Times New Roman" panose="02020603050405020304" pitchFamily="18" charset="0"/>
              </a:rPr>
              <a:t>(تك27: 33 - 38).</a:t>
            </a:r>
          </a:p>
          <a:p>
            <a:pPr algn="r" rtl="1"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123825"/>
            <a:ext cx="11558588" cy="6734175"/>
          </a:xfrm>
        </p:spPr>
        <p:txBody>
          <a:bodyPr rtlCol="0">
            <a:normAutofit/>
          </a:bodyPr>
          <a:lstStyle/>
          <a:p>
            <a:pPr marL="0" indent="0" algn="r" rtl="1"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5 - وهناك كآبة إنسان ينحصر</a:t>
            </a:r>
            <a:r>
              <a:rPr lang="ar-EG" sz="3600" b="1" u="sng" dirty="0">
                <a:solidFill>
                  <a:schemeClr val="bg1"/>
                </a:solidFill>
                <a:latin typeface="Times New Roman" panose="02020603050405020304" pitchFamily="18" charset="0"/>
                <a:cs typeface="Times New Roman" panose="02020603050405020304" pitchFamily="18" charset="0"/>
              </a:rPr>
              <a:t> </a:t>
            </a:r>
            <a:r>
              <a:rPr lang="ar-EG" sz="3600" b="1" u="sng" dirty="0">
                <a:solidFill>
                  <a:schemeClr val="bg1"/>
                </a:solidFill>
                <a:latin typeface="Times New Roman" panose="02020603050405020304" pitchFamily="18" charset="0"/>
                <a:cs typeface="Times New Roman" panose="02020603050405020304" pitchFamily="18" charset="0"/>
                <a:hlinkClick r:id="rId2"/>
              </a:rPr>
              <a:t>بالضيقات</a:t>
            </a:r>
            <a:r>
              <a:rPr lang="ar-EG" sz="3600" b="1" dirty="0">
                <a:solidFill>
                  <a:schemeClr val="bg1"/>
                </a:solidFill>
                <a:latin typeface="Times New Roman" panose="02020603050405020304" pitchFamily="18" charset="0"/>
                <a:cs typeface="Times New Roman" panose="02020603050405020304" pitchFamily="18" charset="0"/>
              </a:rPr>
              <a:t>. ويبقي فيها حزينًا </a:t>
            </a:r>
            <a:r>
              <a:rPr lang="ar-EG" sz="3600" b="1" u="sng" dirty="0">
                <a:solidFill>
                  <a:schemeClr val="bg1"/>
                </a:solidFill>
                <a:latin typeface="Times New Roman" panose="02020603050405020304" pitchFamily="18" charset="0"/>
                <a:cs typeface="Times New Roman" panose="02020603050405020304" pitchFamily="18" charset="0"/>
              </a:rPr>
              <a:t>بلا رجاء</a:t>
            </a:r>
            <a:r>
              <a:rPr lang="ar-EG" sz="3600" b="1" dirty="0">
                <a:solidFill>
                  <a:schemeClr val="bg1"/>
                </a:solidFill>
                <a:latin typeface="Times New Roman" panose="02020603050405020304" pitchFamily="18" charset="0"/>
                <a:cs typeface="Times New Roman" panose="02020603050405020304" pitchFamily="18" charset="0"/>
              </a:rPr>
              <a:t>.</a:t>
            </a:r>
            <a:endParaRPr lang="ar-EG" sz="3600" dirty="0">
              <a:solidFill>
                <a:schemeClr val="bg1"/>
              </a:solidFill>
              <a:latin typeface="Times New Roman" panose="02020603050405020304" pitchFamily="18" charset="0"/>
              <a:cs typeface="Times New Roman" panose="02020603050405020304" pitchFamily="18" charset="0"/>
            </a:endParaRPr>
          </a:p>
          <a:p>
            <a:pPr marL="0" indent="0" algn="r" rtl="1"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وعلاجه أن يقول لنفسه كما قال </a:t>
            </a:r>
            <a:r>
              <a:rPr lang="ar-EG" sz="3600" b="1" dirty="0">
                <a:solidFill>
                  <a:schemeClr val="bg1"/>
                </a:solidFill>
                <a:latin typeface="Times New Roman" panose="02020603050405020304" pitchFamily="18" charset="0"/>
                <a:cs typeface="Times New Roman" panose="02020603050405020304" pitchFamily="18" charset="0"/>
                <a:hlinkClick r:id="rId3"/>
              </a:rPr>
              <a:t>داود النبي</a:t>
            </a:r>
            <a:r>
              <a:rPr lang="ar-EG" sz="3600" b="1" dirty="0">
                <a:solidFill>
                  <a:schemeClr val="bg1"/>
                </a:solidFill>
                <a:latin typeface="Times New Roman" panose="02020603050405020304" pitchFamily="18" charset="0"/>
                <a:cs typeface="Times New Roman" panose="02020603050405020304" pitchFamily="18" charset="0"/>
              </a:rPr>
              <a:t>: "لماذا أنت كئيبة يا نفسي؟ ولماذا تحزنينني؟ توكلي على الله" (مز42: 11).</a:t>
            </a:r>
            <a:endParaRPr lang="en-AU" sz="3600" b="1" dirty="0">
              <a:solidFill>
                <a:schemeClr val="bg1"/>
              </a:solidFill>
              <a:latin typeface="Times New Roman" panose="02020603050405020304" pitchFamily="18" charset="0"/>
              <a:cs typeface="Times New Roman" panose="02020603050405020304" pitchFamily="18" charset="0"/>
            </a:endParaRPr>
          </a:p>
          <a:p>
            <a:pPr marL="0" indent="0" algn="r" rtl="1"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 لا تجمع المشاكل، وتكومها أمامك وتقف حزينًا، بلا حل، بلا رجاء، بلا اتكال على الله، إذكر </a:t>
            </a:r>
            <a:r>
              <a:rPr lang="ar-EG" sz="3600" b="1" dirty="0">
                <a:solidFill>
                  <a:schemeClr val="bg1"/>
                </a:solidFill>
                <a:latin typeface="Times New Roman" panose="02020603050405020304" pitchFamily="18" charset="0"/>
                <a:cs typeface="Times New Roman" panose="02020603050405020304" pitchFamily="18" charset="0"/>
                <a:hlinkClick r:id="rId4"/>
              </a:rPr>
              <a:t>قول الكتاب</a:t>
            </a:r>
            <a:r>
              <a:rPr lang="ar-EG" sz="3600" b="1" dirty="0">
                <a:solidFill>
                  <a:schemeClr val="bg1"/>
                </a:solidFill>
                <a:latin typeface="Times New Roman" panose="02020603050405020304" pitchFamily="18" charset="0"/>
                <a:cs typeface="Times New Roman" panose="02020603050405020304" pitchFamily="18" charset="0"/>
              </a:rPr>
              <a:t>:</a:t>
            </a:r>
            <a:endParaRPr lang="ar-EG" sz="3600" dirty="0">
              <a:solidFill>
                <a:schemeClr val="bg1"/>
              </a:solidFill>
              <a:latin typeface="Times New Roman" panose="02020603050405020304" pitchFamily="18" charset="0"/>
              <a:cs typeface="Times New Roman" panose="02020603050405020304" pitchFamily="18" charset="0"/>
            </a:endParaRPr>
          </a:p>
          <a:p>
            <a:pPr marL="0" indent="0" algn="r" rtl="1"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 لا تحزنوا كالباقين الذين لا رجاء لهم" (1تس4: 13).</a:t>
            </a:r>
            <a:endParaRPr lang="ar-EG" sz="3600" dirty="0">
              <a:solidFill>
                <a:schemeClr val="bg1"/>
              </a:solidFill>
              <a:latin typeface="Times New Roman" panose="02020603050405020304" pitchFamily="18" charset="0"/>
              <a:cs typeface="Times New Roman" panose="02020603050405020304" pitchFamily="18" charset="0"/>
            </a:endParaRPr>
          </a:p>
          <a:p>
            <a:pPr marL="0" indent="0" algn="r" rtl="1"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إن </a:t>
            </a:r>
            <a:r>
              <a:rPr lang="ar-EG" sz="3600" b="1" dirty="0">
                <a:solidFill>
                  <a:schemeClr val="bg1"/>
                </a:solidFill>
                <a:latin typeface="Times New Roman" panose="02020603050405020304" pitchFamily="18" charset="0"/>
                <a:cs typeface="Times New Roman" panose="02020603050405020304" pitchFamily="18" charset="0"/>
                <a:hlinkClick r:id="rId5"/>
              </a:rPr>
              <a:t>الكآبة التي بلا رجاء، هي كآبة خاطئة</a:t>
            </a:r>
            <a:r>
              <a:rPr lang="ar-EG" sz="3600" b="1" dirty="0">
                <a:solidFill>
                  <a:schemeClr val="bg1"/>
                </a:solidFill>
                <a:latin typeface="Times New Roman" panose="02020603050405020304" pitchFamily="18" charset="0"/>
                <a:cs typeface="Times New Roman" panose="02020603050405020304" pitchFamily="18" charset="0"/>
              </a:rPr>
              <a:t>. حتى لو كانت بسبب طبيعي، كالبكاء على ميت، أو بسبب روحي كالبكاء على خطية.</a:t>
            </a:r>
            <a:endParaRPr lang="ar-EG" sz="3600" dirty="0">
              <a:solidFill>
                <a:schemeClr val="bg1"/>
              </a:solidFill>
              <a:latin typeface="Times New Roman" panose="02020603050405020304" pitchFamily="18" charset="0"/>
              <a:cs typeface="Times New Roman" panose="02020603050405020304" pitchFamily="18" charset="0"/>
            </a:endParaRP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96888" y="160338"/>
            <a:ext cx="11407775" cy="6338887"/>
          </a:xfrm>
        </p:spPr>
        <p:txBody>
          <a:bodyPr/>
          <a:lstStyle/>
          <a:p>
            <a:pPr marL="0" indent="0" algn="just" rtl="1">
              <a:buFont typeface="Wingdings 3" pitchFamily="18" charset="2"/>
              <a:buNone/>
            </a:pPr>
            <a:r>
              <a:rPr lang="ar-EG" sz="3200" b="1" smtClean="0">
                <a:solidFill>
                  <a:srgbClr val="000000"/>
                </a:solidFill>
                <a:latin typeface="Times New Roman" pitchFamily="18" charset="0"/>
                <a:cs typeface="Times New Roman" pitchFamily="18" charset="0"/>
              </a:rPr>
              <a:t>6 - هناك كآبة أخري سببها </a:t>
            </a:r>
            <a:r>
              <a:rPr lang="ar-EG" sz="3200" b="1" u="sng" smtClean="0">
                <a:solidFill>
                  <a:srgbClr val="000000"/>
                </a:solidFill>
                <a:latin typeface="Times New Roman" pitchFamily="18" charset="0"/>
                <a:cs typeface="Times New Roman" pitchFamily="18" charset="0"/>
              </a:rPr>
              <a:t>الحساسية الزائدة..</a:t>
            </a:r>
            <a:endParaRPr lang="en-AU" sz="3200" b="1" u="sng" smtClean="0">
              <a:solidFill>
                <a:srgbClr val="000000"/>
              </a:solidFill>
              <a:latin typeface="Times New Roman" pitchFamily="18" charset="0"/>
              <a:cs typeface="Times New Roman" pitchFamily="18" charset="0"/>
            </a:endParaRPr>
          </a:p>
          <a:p>
            <a:pPr marL="0" indent="0" algn="just" rtl="1">
              <a:buFont typeface="Wingdings 3" pitchFamily="18" charset="2"/>
              <a:buNone/>
            </a:pPr>
            <a:endParaRPr lang="ar-EG" sz="3200" b="1" u="sng" smtClean="0">
              <a:solidFill>
                <a:srgbClr val="000000"/>
              </a:solidFill>
              <a:latin typeface="Times New Roman" pitchFamily="18" charset="0"/>
              <a:cs typeface="Times New Roman" pitchFamily="18" charset="0"/>
            </a:endParaRPr>
          </a:p>
          <a:p>
            <a:pPr marL="0" indent="0" algn="just" rtl="1">
              <a:buFont typeface="Wingdings 3" pitchFamily="18" charset="2"/>
              <a:buNone/>
            </a:pPr>
            <a:r>
              <a:rPr lang="ar-EG" sz="3200" b="1" smtClean="0">
                <a:solidFill>
                  <a:srgbClr val="000000"/>
                </a:solidFill>
                <a:latin typeface="Times New Roman" pitchFamily="18" charset="0"/>
                <a:cs typeface="Times New Roman" pitchFamily="18" charset="0"/>
              </a:rPr>
              <a:t>7 - وهكذا يأتي الاكتئاب أيضًا للذين </a:t>
            </a:r>
            <a:r>
              <a:rPr lang="ar-EG" sz="3200" b="1" u="sng" smtClean="0">
                <a:solidFill>
                  <a:srgbClr val="000000"/>
                </a:solidFill>
                <a:latin typeface="Times New Roman" pitchFamily="18" charset="0"/>
                <a:cs typeface="Times New Roman" pitchFamily="18" charset="0"/>
              </a:rPr>
              <a:t>لا يعيشون في الواقع </a:t>
            </a:r>
            <a:r>
              <a:rPr lang="ar-EG" sz="3200" b="1" smtClean="0">
                <a:solidFill>
                  <a:srgbClr val="000000"/>
                </a:solidFill>
                <a:latin typeface="Times New Roman" pitchFamily="18" charset="0"/>
                <a:cs typeface="Times New Roman" pitchFamily="18" charset="0"/>
              </a:rPr>
              <a:t>بل يرفضونه، ولا يضعون له سوي بديل خيالي لا يتحقق.</a:t>
            </a:r>
            <a:endParaRPr lang="en-AU" sz="3200" b="1" smtClean="0">
              <a:solidFill>
                <a:srgbClr val="000000"/>
              </a:solidFill>
              <a:latin typeface="Times New Roman" pitchFamily="18" charset="0"/>
              <a:cs typeface="Times New Roman" pitchFamily="18" charset="0"/>
            </a:endParaRPr>
          </a:p>
          <a:p>
            <a:pPr marL="0" indent="0" algn="just" rtl="1">
              <a:buFont typeface="Wingdings 3" pitchFamily="18" charset="2"/>
              <a:buNone/>
            </a:pPr>
            <a:endParaRPr lang="ar-EG" sz="3200" smtClean="0">
              <a:solidFill>
                <a:srgbClr val="000000"/>
              </a:solidFill>
              <a:latin typeface="Times New Roman" pitchFamily="18" charset="0"/>
              <a:cs typeface="Times New Roman" pitchFamily="18" charset="0"/>
            </a:endParaRPr>
          </a:p>
          <a:p>
            <a:pPr marL="0" indent="0" algn="just" rtl="1">
              <a:buFont typeface="Wingdings 3" pitchFamily="18" charset="2"/>
              <a:buNone/>
            </a:pPr>
            <a:r>
              <a:rPr lang="ar-EG" sz="3200" b="1" smtClean="0">
                <a:solidFill>
                  <a:srgbClr val="000000"/>
                </a:solidFill>
                <a:latin typeface="Times New Roman" pitchFamily="18" charset="0"/>
                <a:cs typeface="Times New Roman" pitchFamily="18" charset="0"/>
              </a:rPr>
              <a:t>8 - وقد يأتي الاكتئاب بسبب </a:t>
            </a:r>
            <a:r>
              <a:rPr lang="ar-EG" sz="3200" b="1" u="sng" smtClean="0">
                <a:solidFill>
                  <a:srgbClr val="000000"/>
                </a:solidFill>
                <a:latin typeface="Times New Roman" pitchFamily="18" charset="0"/>
                <a:cs typeface="Times New Roman" pitchFamily="18" charset="0"/>
              </a:rPr>
              <a:t>ضيق الصدر </a:t>
            </a:r>
            <a:r>
              <a:rPr lang="ar-EG" sz="3200" b="1" smtClean="0">
                <a:solidFill>
                  <a:srgbClr val="000000"/>
                </a:solidFill>
                <a:latin typeface="Times New Roman" pitchFamily="18" charset="0"/>
                <a:cs typeface="Times New Roman" pitchFamily="18" charset="0"/>
              </a:rPr>
              <a:t>وعدم الاحتمال..</a:t>
            </a:r>
            <a:endParaRPr lang="ar-EG" sz="3200" smtClean="0">
              <a:solidFill>
                <a:srgbClr val="000000"/>
              </a:solidFill>
              <a:latin typeface="Times New Roman" pitchFamily="18" charset="0"/>
              <a:cs typeface="Times New Roman" pitchFamily="18" charset="0"/>
            </a:endParaRPr>
          </a:p>
          <a:p>
            <a:pPr marL="0" indent="0" algn="just" rtl="1">
              <a:buFont typeface="Wingdings 3" pitchFamily="18" charset="2"/>
              <a:buNone/>
            </a:pPr>
            <a:r>
              <a:rPr lang="ar-EG" sz="3200" b="1" smtClean="0">
                <a:solidFill>
                  <a:srgbClr val="000000"/>
                </a:solidFill>
                <a:latin typeface="Times New Roman" pitchFamily="18" charset="0"/>
                <a:cs typeface="Times New Roman" pitchFamily="18" charset="0"/>
              </a:rPr>
              <a:t>كذلك سعة الفكر تعالج الكآبة... فبدلًا من الاكتئاب، يفكر في حل</a:t>
            </a:r>
            <a:endParaRPr lang="en-AU" sz="3200" b="1" smtClean="0">
              <a:solidFill>
                <a:srgbClr val="000000"/>
              </a:solidFill>
              <a:latin typeface="Times New Roman" pitchFamily="18" charset="0"/>
              <a:cs typeface="Times New Roman" pitchFamily="18" charset="0"/>
            </a:endParaRPr>
          </a:p>
          <a:p>
            <a:pPr marL="0" indent="0" algn="just" rtl="1">
              <a:buFont typeface="Wingdings 3" pitchFamily="18" charset="2"/>
              <a:buNone/>
            </a:pPr>
            <a:endParaRPr lang="ar-EG" sz="3200" smtClean="0">
              <a:solidFill>
                <a:srgbClr val="000000"/>
              </a:solidFill>
              <a:latin typeface="Times New Roman" pitchFamily="18" charset="0"/>
              <a:cs typeface="Times New Roman" pitchFamily="18" charset="0"/>
            </a:endParaRPr>
          </a:p>
          <a:p>
            <a:pPr marL="0" indent="0" algn="just" rtl="1">
              <a:buFont typeface="Wingdings 3" pitchFamily="18" charset="2"/>
              <a:buNone/>
            </a:pPr>
            <a:r>
              <a:rPr lang="ar-EG" sz="3200" b="1" smtClean="0">
                <a:solidFill>
                  <a:srgbClr val="000000"/>
                </a:solidFill>
                <a:latin typeface="Times New Roman" pitchFamily="18" charset="0"/>
                <a:cs typeface="Times New Roman" pitchFamily="18" charset="0"/>
              </a:rPr>
              <a:t>9 - وقد تحدث </a:t>
            </a:r>
            <a:r>
              <a:rPr lang="ar-EG" sz="3200" b="1" smtClean="0">
                <a:solidFill>
                  <a:srgbClr val="4F29B0"/>
                </a:solidFill>
                <a:latin typeface="Times New Roman" pitchFamily="18" charset="0"/>
                <a:cs typeface="Times New Roman" pitchFamily="18" charset="0"/>
                <a:hlinkClick r:id="rId2"/>
              </a:rPr>
              <a:t>الكآبة</a:t>
            </a:r>
            <a:r>
              <a:rPr lang="ar-EG" sz="3200" b="1" smtClean="0">
                <a:solidFill>
                  <a:srgbClr val="000000"/>
                </a:solidFill>
                <a:latin typeface="Times New Roman" pitchFamily="18" charset="0"/>
                <a:cs typeface="Times New Roman" pitchFamily="18" charset="0"/>
              </a:rPr>
              <a:t> بسبب حرب خارجية من </a:t>
            </a:r>
            <a:r>
              <a:rPr lang="ar-EG" sz="3200" b="1" u="sng" smtClean="0">
                <a:solidFill>
                  <a:srgbClr val="000000"/>
                </a:solidFill>
                <a:latin typeface="Times New Roman" pitchFamily="18" charset="0"/>
                <a:cs typeface="Times New Roman" pitchFamily="18" charset="0"/>
              </a:rPr>
              <a:t>عدو الخير</a:t>
            </a:r>
            <a:r>
              <a:rPr lang="ar-EG" sz="3200" b="1" smtClean="0">
                <a:solidFill>
                  <a:srgbClr val="000000"/>
                </a:solidFill>
                <a:latin typeface="Times New Roman" pitchFamily="18" charset="0"/>
                <a:cs typeface="Times New Roman" pitchFamily="18" charset="0"/>
              </a:rPr>
              <a:t>، دون ما سبب ظاهر..</a:t>
            </a:r>
            <a:endParaRPr lang="ar-EG" sz="3200" smtClean="0">
              <a:solidFill>
                <a:srgbClr val="00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5763" y="254000"/>
            <a:ext cx="11806237" cy="3521075"/>
          </a:xfrm>
        </p:spPr>
        <p:txBody>
          <a:bodyPr/>
          <a:lstStyle/>
          <a:p>
            <a:pPr algn="r" fontAlgn="auto">
              <a:spcAft>
                <a:spcPts val="0"/>
              </a:spcAft>
              <a:defRPr/>
            </a:pPr>
            <a:r>
              <a:rPr lang="ar-EG" sz="2400" b="1" dirty="0">
                <a:solidFill>
                  <a:schemeClr val="bg1"/>
                </a:solidFill>
                <a:latin typeface="Times New Roman" panose="02020603050405020304" pitchFamily="18" charset="0"/>
                <a:cs typeface="Times New Roman" panose="02020603050405020304" pitchFamily="18" charset="0"/>
              </a:rPr>
              <a:t>فكر الكآبة يلصق بالمريض ولا يفارقه.. يكون معه في جلوسه وفي مشيه في نومه وفي صحوه، بأفكار سوداء كلها حزن وقلق وخوف، وصور كئيبة أمامه، بلا حل ولا رجاء.</a:t>
            </a:r>
            <a:br>
              <a:rPr lang="ar-EG" sz="2400" b="1" dirty="0">
                <a:solidFill>
                  <a:schemeClr val="bg1"/>
                </a:solidFill>
                <a:latin typeface="Times New Roman" panose="02020603050405020304" pitchFamily="18" charset="0"/>
                <a:cs typeface="Times New Roman" panose="02020603050405020304" pitchFamily="18" charset="0"/>
              </a:rPr>
            </a:br>
            <a:r>
              <a:rPr lang="ar-EG" sz="2400" b="1" dirty="0">
                <a:solidFill>
                  <a:schemeClr val="bg1"/>
                </a:solidFill>
                <a:latin typeface="Times New Roman" panose="02020603050405020304" pitchFamily="18" charset="0"/>
                <a:cs typeface="Times New Roman" panose="02020603050405020304" pitchFamily="18" charset="0"/>
              </a:rPr>
              <a:t/>
            </a:r>
            <a:br>
              <a:rPr lang="ar-EG" sz="2400" b="1" dirty="0">
                <a:solidFill>
                  <a:schemeClr val="bg1"/>
                </a:solidFill>
                <a:latin typeface="Times New Roman" panose="02020603050405020304" pitchFamily="18" charset="0"/>
                <a:cs typeface="Times New Roman" panose="02020603050405020304" pitchFamily="18" charset="0"/>
              </a:rPr>
            </a:br>
            <a:r>
              <a:rPr lang="ar-EG" sz="2400" b="1" dirty="0">
                <a:solidFill>
                  <a:schemeClr val="bg1"/>
                </a:solidFill>
                <a:latin typeface="Times New Roman" panose="02020603050405020304" pitchFamily="18" charset="0"/>
                <a:cs typeface="Times New Roman" panose="02020603050405020304" pitchFamily="18" charset="0"/>
              </a:rPr>
              <a:t>كآبة تضيع حياته، وروحياته، ونفسيته وعقله، باقتناع داخله أنه قد ضاع وانتهي..</a:t>
            </a:r>
            <a:endParaRPr lang="en-AU" sz="2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0" y="3608388"/>
            <a:ext cx="9551988" cy="3249612"/>
          </a:xfrm>
        </p:spPr>
        <p:txBody>
          <a:bodyPr rtlCol="0">
            <a:normAutofit fontScale="92500" lnSpcReduction="20000"/>
          </a:bodyPr>
          <a:lstStyle/>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1 - كإنسان يظن مثلًا أن خطيته لن تغفر وأنه وقع في التجديف على الروح القدس (مت12: 31).</a:t>
            </a:r>
            <a:endParaRPr lang="en-AU" sz="28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ويخفي عنه كل الآيات الخاصة بقبول الله للخطاة مثل قوله: "من يقبل إلى لا أخرجه خارجًا" (يو6: 37). ومثل قول الرسول إن: "الله يريد أن جميع الناس يخلصون وإلى معرفة الحق يقبلون “</a:t>
            </a:r>
            <a:endParaRPr lang="en-AU" sz="28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وطبعًا كل الآيات السابقة لها تفسير ومثل هذا الإنسان يحتاج إلى من يفهمه معني الكلمات، ويكلمه عن محبة الله التي لا حدود لها، وإنه قبل اللص في آخر حياته دون أن يحدد له زمانًا..</a:t>
            </a:r>
          </a:p>
          <a:p>
            <a:pPr marL="0" indent="0" fontAlgn="auto">
              <a:buFont typeface="Wingdings 3" pitchFamily="18" charset="2"/>
              <a:buNone/>
              <a:defRPr/>
            </a:pPr>
            <a:endParaRPr lang="ar-EG" dirty="0">
              <a:solidFill>
                <a:schemeClr val="bg2">
                  <a:lumMod val="75000"/>
                </a:schemeClr>
              </a:solidFill>
            </a:endParaRPr>
          </a:p>
        </p:txBody>
      </p:sp>
      <p:pic>
        <p:nvPicPr>
          <p:cNvPr id="36867" name="Picture 3"/>
          <p:cNvPicPr>
            <a:picLocks noChangeAspect="1"/>
          </p:cNvPicPr>
          <p:nvPr/>
        </p:nvPicPr>
        <p:blipFill>
          <a:blip r:embed="rId3"/>
          <a:srcRect/>
          <a:stretch>
            <a:fillRect/>
          </a:stretch>
        </p:blipFill>
        <p:spPr bwMode="auto">
          <a:xfrm>
            <a:off x="3932238" y="-358775"/>
            <a:ext cx="3929062" cy="23383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71438"/>
            <a:ext cx="12192000" cy="6689725"/>
          </a:xfrm>
        </p:spPr>
        <p:txBody>
          <a:bodyPr rtlCol="0">
            <a:normAutofit fontScale="92500"/>
          </a:bodyPr>
          <a:lstStyle/>
          <a:p>
            <a:pPr marL="0" indent="0" algn="r" fontAlgn="auto">
              <a:buFont typeface="Wingdings 3" pitchFamily="18" charset="2"/>
              <a:buNone/>
              <a:defRPr/>
            </a:pPr>
            <a:r>
              <a:rPr lang="ar-EG" sz="5400" b="1" dirty="0">
                <a:solidFill>
                  <a:schemeClr val="bg1"/>
                </a:solidFill>
                <a:latin typeface="Times New Roman" panose="02020603050405020304" pitchFamily="18" charset="0"/>
                <a:cs typeface="Times New Roman" panose="02020603050405020304" pitchFamily="18" charset="0"/>
              </a:rPr>
              <a:t>2 - وقد يكون سبب الكآبة المرضية هو </a:t>
            </a:r>
            <a:r>
              <a:rPr lang="ar-EG" sz="5400" b="1" u="sng" dirty="0">
                <a:solidFill>
                  <a:schemeClr val="bg1"/>
                </a:solidFill>
                <a:latin typeface="Times New Roman" panose="02020603050405020304" pitchFamily="18" charset="0"/>
                <a:cs typeface="Times New Roman" panose="02020603050405020304" pitchFamily="18" charset="0"/>
              </a:rPr>
              <a:t>عقدة الذنب</a:t>
            </a:r>
            <a:r>
              <a:rPr lang="ar-EG" sz="5400" b="1" dirty="0">
                <a:solidFill>
                  <a:schemeClr val="bg1"/>
                </a:solidFill>
                <a:latin typeface="Times New Roman" panose="02020603050405020304" pitchFamily="18" charset="0"/>
                <a:cs typeface="Times New Roman" panose="02020603050405020304" pitchFamily="18" charset="0"/>
              </a:rPr>
              <a:t>.</a:t>
            </a:r>
            <a:endParaRPr lang="en-AU" sz="5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5400" b="1" dirty="0">
                <a:solidFill>
                  <a:schemeClr val="bg1"/>
                </a:solidFill>
                <a:latin typeface="Times New Roman" panose="02020603050405020304" pitchFamily="18" charset="0"/>
                <a:cs typeface="Times New Roman" panose="02020603050405020304" pitchFamily="18" charset="0"/>
              </a:rPr>
              <a:t>كأن يموت له أب أو ابن، فيشعر أنه السبب في موته، ويظل هذا الأمر يتعبه، ويجلب له حزنًا لا ينقطع.</a:t>
            </a:r>
            <a:endParaRPr lang="en-AU" sz="5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endParaRPr lang="en-AU" sz="5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5400" b="1" dirty="0">
                <a:solidFill>
                  <a:schemeClr val="bg1"/>
                </a:solidFill>
                <a:latin typeface="Times New Roman" panose="02020603050405020304" pitchFamily="18" charset="0"/>
                <a:cs typeface="Times New Roman" panose="02020603050405020304" pitchFamily="18" charset="0"/>
              </a:rPr>
              <a:t>3 - وربما سبب الكآبة هو </a:t>
            </a:r>
            <a:r>
              <a:rPr lang="ar-EG" sz="5400" b="1" u="sng" dirty="0">
                <a:solidFill>
                  <a:schemeClr val="bg1"/>
                </a:solidFill>
                <a:latin typeface="Times New Roman" panose="02020603050405020304" pitchFamily="18" charset="0"/>
                <a:cs typeface="Times New Roman" panose="02020603050405020304" pitchFamily="18" charset="0"/>
              </a:rPr>
              <a:t>مرض له</a:t>
            </a:r>
            <a:r>
              <a:rPr lang="ar-EG" sz="5400" b="1" dirty="0">
                <a:solidFill>
                  <a:schemeClr val="bg1"/>
                </a:solidFill>
                <a:latin typeface="Times New Roman" panose="02020603050405020304" pitchFamily="18" charset="0"/>
                <a:cs typeface="Times New Roman" panose="02020603050405020304" pitchFamily="18" charset="0"/>
              </a:rPr>
              <a:t>، يظن أنه بلا شفاء..</a:t>
            </a:r>
            <a:endParaRPr lang="en-AU" sz="5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5400" b="1" dirty="0">
                <a:solidFill>
                  <a:schemeClr val="bg1"/>
                </a:solidFill>
                <a:latin typeface="Times New Roman" panose="02020603050405020304" pitchFamily="18" charset="0"/>
                <a:cs typeface="Times New Roman" panose="02020603050405020304" pitchFamily="18" charset="0"/>
              </a:rPr>
              <a:t>أو يتوقع له نتائج خطيرة يصورها له الوهم بأسلوب يتعب نفسيته</a:t>
            </a:r>
            <a:endParaRPr lang="en-AU" sz="5400" b="1" dirty="0">
              <a:solidFill>
                <a:schemeClr val="bg1"/>
              </a:solidFill>
              <a:latin typeface="Times New Roman" panose="02020603050405020304" pitchFamily="18" charset="0"/>
              <a:cs typeface="Times New Roman" panose="02020603050405020304" pitchFamily="18" charset="0"/>
            </a:endParaRP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77788" y="457200"/>
            <a:ext cx="12114212" cy="1468438"/>
          </a:xfrm>
        </p:spPr>
        <p:txBody>
          <a:bodyPr/>
          <a:lstStyle/>
          <a:p>
            <a:pPr algn="ctr" fontAlgn="auto">
              <a:spcAft>
                <a:spcPts val="0"/>
              </a:spcAft>
              <a:defRPr/>
            </a:pPr>
            <a:r>
              <a:rPr lang="ar-EG" dirty="0"/>
              <a:t> </a:t>
            </a:r>
            <a:r>
              <a:rPr lang="ar-EG" sz="6000" b="1" dirty="0">
                <a:solidFill>
                  <a:schemeClr val="bg1"/>
                </a:solidFill>
                <a:latin typeface="Times New Roman" panose="02020603050405020304" pitchFamily="18" charset="0"/>
                <a:cs typeface="Times New Roman" panose="02020603050405020304" pitchFamily="18" charset="0"/>
              </a:rPr>
              <a:t>الكآبة والاكتئاب ليس علاجًا لمشاكلك</a:t>
            </a:r>
            <a:endParaRPr lang="en-AU" sz="6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77788" y="1925638"/>
            <a:ext cx="9940925" cy="4835525"/>
          </a:xfrm>
        </p:spPr>
        <p:txBody>
          <a:bodyPr rtlCol="0">
            <a:normAutofit fontScale="92500" lnSpcReduction="10000"/>
          </a:bodyPr>
          <a:lstStyle/>
          <a:p>
            <a:pPr marL="0" indent="0" algn="r" fontAlgn="auto">
              <a:buFont typeface="Wingdings 3" pitchFamily="18" charset="2"/>
              <a:buNone/>
              <a:defRPr/>
            </a:pPr>
            <a:r>
              <a:rPr lang="ar-EG" sz="3500" b="1" dirty="0">
                <a:solidFill>
                  <a:schemeClr val="bg1"/>
                </a:solidFill>
                <a:latin typeface="Times New Roman" panose="02020603050405020304" pitchFamily="18" charset="0"/>
                <a:cs typeface="Times New Roman" panose="02020603050405020304" pitchFamily="18" charset="0"/>
              </a:rPr>
              <a:t>وإن اكتأبت بحكم الطبيعة البشرية لا تجعل هذه الكآبة تطول</a:t>
            </a:r>
            <a:r>
              <a:rPr lang="ar-EG" sz="3200" b="1" dirty="0">
                <a:solidFill>
                  <a:schemeClr val="bg1"/>
                </a:solidFill>
                <a:latin typeface="Times New Roman" panose="02020603050405020304" pitchFamily="18" charset="0"/>
                <a:cs typeface="Times New Roman" panose="02020603050405020304" pitchFamily="18" charset="0"/>
              </a:rPr>
              <a:t>،</a:t>
            </a:r>
            <a:endParaRPr lang="en-AU"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وإن لم تستطيع، حولها إلى الله الذي هو أقوي من الكل، والذي كل شيء مستطاع عنده (مت19: 26)..</a:t>
            </a:r>
            <a:endParaRPr lang="en-AU"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هناك مشاكل كثيرة، يمكن أن تحل بالإيمان، وبالتسليم، وبالصلاة..</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ولكن لا توجد مشكلة واحدة يمكن حلها بالكآبة. </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ومادام الله يهتم، فلا تحمل أنت همومًا على كتفيك. اترك الأمر لله.</a:t>
            </a: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هناك مشاكل في إمكانك حلها.. وهناك مشاكل أخري حلها في تركها، أو حلها في نسيانها. وربما تكون مشكلتك -التي تبدو لك بلا حل- هي من هذا النوع.</a:t>
            </a:r>
            <a:endParaRPr lang="en-A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2036763" y="703263"/>
            <a:ext cx="7696200" cy="5137150"/>
          </a:xfrm>
        </p:spPr>
        <p:txBody>
          <a:bodyPr/>
          <a:lstStyle/>
          <a:p>
            <a:pPr marL="0" indent="0" algn="ctr">
              <a:buFont typeface="Wingdings 3" pitchFamily="18" charset="2"/>
              <a:buNone/>
            </a:pPr>
            <a:r>
              <a:rPr lang="ar-EG" sz="6600" b="1" smtClean="0">
                <a:solidFill>
                  <a:schemeClr val="bg1"/>
                </a:solidFill>
                <a:latin typeface="Times New Roman" pitchFamily="18" charset="0"/>
                <a:cs typeface="Times New Roman" pitchFamily="18" charset="0"/>
              </a:rPr>
              <a:t>ما هي الكآبة؟ ما مظاهرها، وما أسبابها؟ وما نتائجها، وما علاجها؟</a:t>
            </a:r>
            <a:endParaRPr lang="en-AU" sz="66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684213" y="0"/>
            <a:ext cx="10758487" cy="1906588"/>
          </a:xfrm>
        </p:spPr>
        <p:txBody>
          <a:bodyPr wrap="square" numCol="1" anchorCtr="0" compatLnSpc="1">
            <a:prstTxWarp prst="textNoShape">
              <a:avLst/>
            </a:prstTxWarp>
          </a:bodyPr>
          <a:lstStyle/>
          <a:p>
            <a:pPr algn="ctr"/>
            <a:r>
              <a:rPr lang="ar-SA" sz="5400" b="1" u="sng" cap="none" smtClean="0">
                <a:ln>
                  <a:noFill/>
                </a:ln>
                <a:solidFill>
                  <a:schemeClr val="bg1"/>
                </a:solidFill>
                <a:cs typeface="Times New Roman" pitchFamily="18" charset="0"/>
              </a:rPr>
              <a:t>الموسيقى كعلاج للكآبة</a:t>
            </a:r>
            <a:endParaRPr lang="en-AU" sz="5400" b="1" u="sng" cap="none" smtClean="0">
              <a:ln>
                <a:noFill/>
              </a:ln>
              <a:solidFill>
                <a:schemeClr val="bg1"/>
              </a:solidFill>
              <a:cs typeface="Times New Roman" pitchFamily="18" charset="0"/>
            </a:endParaRPr>
          </a:p>
        </p:txBody>
      </p:sp>
      <p:sp>
        <p:nvSpPr>
          <p:cNvPr id="3" name="Content Placeholder 2">
            <a:extLst>
              <a:ext uri="{FF2B5EF4-FFF2-40B4-BE49-F238E27FC236}"/>
            </a:extLst>
          </p:cNvPr>
          <p:cNvSpPr>
            <a:spLocks noGrp="1"/>
          </p:cNvSpPr>
          <p:nvPr>
            <p:ph idx="1"/>
          </p:nvPr>
        </p:nvSpPr>
        <p:spPr>
          <a:xfrm>
            <a:off x="0" y="1535113"/>
            <a:ext cx="11807825" cy="5094287"/>
          </a:xfrm>
        </p:spPr>
        <p:txBody>
          <a:bodyPr rtlCol="0">
            <a:normAutofit/>
          </a:bodyPr>
          <a:lstStyle/>
          <a:p>
            <a:pPr marL="0" indent="0" algn="r" fontAlgn="auto">
              <a:buFont typeface="Wingdings 3" pitchFamily="18" charset="2"/>
              <a:buNone/>
              <a:defRPr/>
            </a:pPr>
            <a:r>
              <a:rPr lang="ar-EG" sz="2800" dirty="0">
                <a:solidFill>
                  <a:schemeClr val="bg2">
                    <a:lumMod val="75000"/>
                  </a:schemeClr>
                </a:solidFill>
                <a:latin typeface="Times New Roman" panose="02020603050405020304" pitchFamily="18" charset="0"/>
                <a:cs typeface="Times New Roman" panose="02020603050405020304" pitchFamily="18" charset="0"/>
              </a:rPr>
              <a:t>ل</a:t>
            </a:r>
            <a:r>
              <a:rPr lang="ar-EG" sz="2800" dirty="0">
                <a:solidFill>
                  <a:schemeClr val="bg1"/>
                </a:solidFill>
                <a:latin typeface="Times New Roman" panose="02020603050405020304" pitchFamily="18" charset="0"/>
                <a:cs typeface="Times New Roman" panose="02020603050405020304" pitchFamily="18" charset="0"/>
              </a:rPr>
              <a:t>ا</a:t>
            </a:r>
            <a:r>
              <a:rPr lang="ar-EG" sz="2800" b="1" dirty="0">
                <a:solidFill>
                  <a:schemeClr val="bg1"/>
                </a:solidFill>
                <a:latin typeface="Times New Roman" panose="02020603050405020304" pitchFamily="18" charset="0"/>
                <a:cs typeface="Times New Roman" panose="02020603050405020304" pitchFamily="18" charset="0"/>
              </a:rPr>
              <a:t> شك أن هناك أنواعًا من الموسيقي لها تأثير قوي على النفس، ويمكنها أن تريح وأن تهدئ، وأن تبعد الإنسان عن جو الحزن والكآبة، وتنقله إلى أجواء أخري..</a:t>
            </a:r>
          </a:p>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ويمكن اختيار قطع الموسيقي المفيدة، التي لا تضر روحيًا. وفي نفس الوقت يكون لها العمق والتأثير، والقدرة على نقل المشاعر المتألمة، وفتح أبواب من الرجاء أمامها..</a:t>
            </a:r>
          </a:p>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والموسيقى الدينية ذات تأثير كبير في النفس</a:t>
            </a:r>
          </a:p>
          <a:p>
            <a:pPr marL="0" indent="0" algn="r" fontAlgn="auto">
              <a:buFont typeface="Wingdings 3" pitchFamily="18" charset="2"/>
              <a:buNone/>
              <a:defRPr/>
            </a:pPr>
            <a:r>
              <a:rPr lang="ar-EG" sz="2800" b="1" dirty="0">
                <a:solidFill>
                  <a:schemeClr val="bg1"/>
                </a:solidFill>
                <a:latin typeface="Times New Roman" panose="02020603050405020304" pitchFamily="18" charset="0"/>
                <a:cs typeface="Times New Roman" panose="02020603050405020304" pitchFamily="18" charset="0"/>
              </a:rPr>
              <a:t>إن الموسيقى هي علاج للنفس من الداخل، علاج للمشاعر والأحاسيس.. وقد تكون أكثر تأثيرًا من العظات في كثير من الأحيان</a:t>
            </a:r>
          </a:p>
          <a:p>
            <a:pPr fontAlgn="auto">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11979275" cy="1303338"/>
          </a:xfrm>
        </p:spPr>
        <p:txBody>
          <a:bodyPr/>
          <a:lstStyle/>
          <a:p>
            <a:pPr algn="ctr" fontAlgn="auto">
              <a:spcAft>
                <a:spcPts val="0"/>
              </a:spcAft>
              <a:defRPr/>
            </a:pPr>
            <a:r>
              <a:rPr lang="ar-EG" sz="5400" b="1" dirty="0">
                <a:solidFill>
                  <a:schemeClr val="bg1"/>
                </a:solidFill>
                <a:latin typeface="Times New Roman" panose="02020603050405020304" pitchFamily="18" charset="0"/>
                <a:cs typeface="Times New Roman" panose="02020603050405020304" pitchFamily="18" charset="0"/>
              </a:rPr>
              <a:t>العلاج بالعقاقير والعلاج النفسي للاكتئاب</a:t>
            </a:r>
            <a:endParaRPr lang="en-AU" sz="5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0" y="2765425"/>
            <a:ext cx="11979275" cy="3760788"/>
          </a:xfrm>
        </p:spPr>
        <p:txBody>
          <a:bodyPr rtlCol="0">
            <a:normAutofit fontScale="92500" lnSpcReduction="20000"/>
          </a:bodyPr>
          <a:lstStyle/>
          <a:p>
            <a:pPr marL="0" indent="0" algn="r" fontAlgn="auto">
              <a:buFont typeface="Wingdings 3" pitchFamily="18" charset="2"/>
              <a:buNone/>
              <a:defRPr/>
            </a:pPr>
            <a:r>
              <a:rPr lang="ar-EG" sz="4000" b="1" dirty="0">
                <a:solidFill>
                  <a:schemeClr val="bg1"/>
                </a:solidFill>
                <a:latin typeface="Times New Roman" panose="02020603050405020304" pitchFamily="18" charset="0"/>
                <a:cs typeface="Times New Roman" panose="02020603050405020304" pitchFamily="18" charset="0"/>
              </a:rPr>
              <a:t>العلاج بالعقاقير قد يكون مقبولًا، حينما يكون المريض في حالة عصيبة معينة، أو في حالة نفسية لا تقبل التفاهم ولا الحوار، أو في حالة تصميم شديد على ما هو فيه...</a:t>
            </a:r>
          </a:p>
          <a:p>
            <a:pPr marL="0" indent="0" algn="r" fontAlgn="auto">
              <a:buFont typeface="Wingdings 3" pitchFamily="18" charset="2"/>
              <a:buNone/>
              <a:defRPr/>
            </a:pPr>
            <a:r>
              <a:rPr lang="ar-EG" sz="4000" b="1" dirty="0">
                <a:solidFill>
                  <a:schemeClr val="bg1"/>
                </a:solidFill>
                <a:latin typeface="Times New Roman" panose="02020603050405020304" pitchFamily="18" charset="0"/>
                <a:cs typeface="Times New Roman" panose="02020603050405020304" pitchFamily="18" charset="0"/>
              </a:rPr>
              <a:t>وهنا قد تبدو العقاقير ضرورة، وبخاصة للمريض الهائج، الذي يرفض الاعتراف بأنه مريض، ويرفض العلاج.</a:t>
            </a:r>
            <a:endParaRPr lang="en-AU" sz="40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4000" b="1" dirty="0">
                <a:solidFill>
                  <a:schemeClr val="bg1"/>
                </a:solidFill>
                <a:latin typeface="Times New Roman" panose="02020603050405020304" pitchFamily="18" charset="0"/>
                <a:cs typeface="Times New Roman" panose="02020603050405020304" pitchFamily="18" charset="0"/>
              </a:rPr>
              <a:t>لاشك أن العلاج النفسي يحتاج إلى وقت، وإلى صبر واحتمال، كما يحتاج أيضًا إلى حكمة، ومعرفة بالنفس البشرية.</a:t>
            </a:r>
          </a:p>
          <a:p>
            <a:pPr fontAlgn="auto">
              <a:defRPr/>
            </a:pPr>
            <a:endParaRPr lang="ar-EG" dirty="0">
              <a:solidFill>
                <a:schemeClr val="bg2">
                  <a:lumMod val="75000"/>
                </a:schemeClr>
              </a:solidFill>
            </a:endParaRPr>
          </a:p>
          <a:p>
            <a:pPr fontAlgn="auto">
              <a:defRPr/>
            </a:pPr>
            <a:endParaRPr lang="ar-EG" dirty="0">
              <a:solidFill>
                <a:schemeClr val="bg2">
                  <a:lumMod val="75000"/>
                </a:schemeClr>
              </a:solidFill>
            </a:endParaRPr>
          </a:p>
          <a:p>
            <a:pPr marL="0" indent="0" fontAlgn="auto">
              <a:buFont typeface="Wingdings 3" pitchFamily="18" charset="2"/>
              <a:buNone/>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61913"/>
            <a:ext cx="10891837" cy="973137"/>
          </a:xfrm>
        </p:spPr>
        <p:txBody>
          <a:bodyPr>
            <a:normAutofit fontScale="90000"/>
          </a:bodyPr>
          <a:lstStyle/>
          <a:p>
            <a:pPr algn="ctr" fontAlgn="auto">
              <a:spcAft>
                <a:spcPts val="0"/>
              </a:spcAft>
              <a:defRPr/>
            </a:pPr>
            <a:r>
              <a:rPr lang="ar-EG" dirty="0"/>
              <a:t> </a:t>
            </a:r>
            <a:r>
              <a:rPr lang="ar-EG" sz="6000" b="1" dirty="0">
                <a:solidFill>
                  <a:schemeClr val="bg1"/>
                </a:solidFill>
                <a:latin typeface="Times New Roman" panose="02020603050405020304" pitchFamily="18" charset="0"/>
                <a:cs typeface="Times New Roman" panose="02020603050405020304" pitchFamily="18" charset="0"/>
              </a:rPr>
              <a:t>العلاج الروحي للكآبة</a:t>
            </a:r>
            <a:endParaRPr lang="en-AU" sz="6000" b="1" dirty="0">
              <a:solidFill>
                <a:schemeClr val="bg1"/>
              </a:solidFill>
              <a:latin typeface="Times New Roman" panose="02020603050405020304" pitchFamily="18" charset="0"/>
              <a:cs typeface="Times New Roman" panose="02020603050405020304" pitchFamily="18" charset="0"/>
            </a:endParaRPr>
          </a:p>
        </p:txBody>
      </p:sp>
      <p:sp>
        <p:nvSpPr>
          <p:cNvPr id="43010" name="Content Placeholder 2"/>
          <p:cNvSpPr>
            <a:spLocks noGrp="1"/>
          </p:cNvSpPr>
          <p:nvPr>
            <p:ph idx="1"/>
          </p:nvPr>
        </p:nvSpPr>
        <p:spPr>
          <a:xfrm>
            <a:off x="252413" y="1420813"/>
            <a:ext cx="11501437" cy="5192712"/>
          </a:xfrm>
        </p:spPr>
        <p:txBody>
          <a:bodyPr/>
          <a:lstStyle/>
          <a:p>
            <a:pPr marL="0" indent="0" algn="r">
              <a:buFont typeface="Wingdings 3" pitchFamily="18" charset="2"/>
              <a:buNone/>
            </a:pPr>
            <a:r>
              <a:rPr lang="ar-EG" sz="3200" b="1" smtClean="0">
                <a:solidFill>
                  <a:schemeClr val="bg1"/>
                </a:solidFill>
                <a:latin typeface="Times New Roman" pitchFamily="18" charset="0"/>
                <a:cs typeface="Times New Roman" pitchFamily="18" charset="0"/>
              </a:rPr>
              <a:t>الإنسان الروحي قد يكتئب أحيانًا كآبة روحية أو طبيعة، إلى حين.</a:t>
            </a:r>
          </a:p>
          <a:p>
            <a:pPr marL="0" indent="0" algn="r">
              <a:buFont typeface="Wingdings 3" pitchFamily="18" charset="2"/>
              <a:buNone/>
            </a:pPr>
            <a:endParaRPr lang="ar-EG" sz="32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3200" b="1" smtClean="0">
                <a:solidFill>
                  <a:schemeClr val="bg1"/>
                </a:solidFill>
                <a:latin typeface="Times New Roman" pitchFamily="18" charset="0"/>
                <a:cs typeface="Times New Roman" pitchFamily="18" charset="0"/>
              </a:rPr>
              <a:t>أما الكآبة المرضية، فعنده حصانة ضدها، مبنية أساسًا على روحانية سليمة، نذكر من خصائصها سبع فضائل هامة هي:</a:t>
            </a:r>
          </a:p>
          <a:p>
            <a:pPr marL="0" indent="0" algn="r">
              <a:buFont typeface="Wingdings 3" pitchFamily="18" charset="2"/>
              <a:buNone/>
            </a:pPr>
            <a:endParaRPr lang="ar-EG" sz="32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3200" b="1" u="sng" smtClean="0">
                <a:solidFill>
                  <a:schemeClr val="bg1"/>
                </a:solidFill>
                <a:latin typeface="Times New Roman" pitchFamily="18" charset="0"/>
                <a:cs typeface="Times New Roman" pitchFamily="18" charset="0"/>
              </a:rPr>
              <a:t>الإيمان بالله وعمله</a:t>
            </a:r>
            <a:r>
              <a:rPr lang="ar-EG" sz="3200" b="1" smtClean="0">
                <a:solidFill>
                  <a:schemeClr val="bg1"/>
                </a:solidFill>
                <a:latin typeface="Times New Roman" pitchFamily="18" charset="0"/>
                <a:cs typeface="Times New Roman" pitchFamily="18" charset="0"/>
              </a:rPr>
              <a:t>، و</a:t>
            </a:r>
            <a:r>
              <a:rPr lang="ar-EG" sz="3200" b="1" u="sng" smtClean="0">
                <a:solidFill>
                  <a:schemeClr val="bg1"/>
                </a:solidFill>
                <a:latin typeface="Times New Roman" pitchFamily="18" charset="0"/>
                <a:cs typeface="Times New Roman" pitchFamily="18" charset="0"/>
              </a:rPr>
              <a:t>الرجاء</a:t>
            </a:r>
            <a:r>
              <a:rPr lang="ar-EG" sz="3200" b="1" smtClean="0">
                <a:solidFill>
                  <a:schemeClr val="bg1"/>
                </a:solidFill>
                <a:latin typeface="Times New Roman" pitchFamily="18" charset="0"/>
                <a:cs typeface="Times New Roman" pitchFamily="18" charset="0"/>
              </a:rPr>
              <a:t>، </a:t>
            </a:r>
            <a:r>
              <a:rPr lang="ar-EG" sz="3200" b="1" u="sng" smtClean="0">
                <a:solidFill>
                  <a:schemeClr val="bg1"/>
                </a:solidFill>
                <a:latin typeface="Times New Roman" pitchFamily="18" charset="0"/>
                <a:cs typeface="Times New Roman" pitchFamily="18" charset="0"/>
              </a:rPr>
              <a:t>والقناعة أو التجرد</a:t>
            </a:r>
            <a:r>
              <a:rPr lang="ar-EG" sz="3200" b="1" smtClean="0">
                <a:solidFill>
                  <a:schemeClr val="bg1"/>
                </a:solidFill>
                <a:latin typeface="Times New Roman" pitchFamily="18" charset="0"/>
                <a:cs typeface="Times New Roman" pitchFamily="18" charset="0"/>
              </a:rPr>
              <a:t>، </a:t>
            </a:r>
            <a:r>
              <a:rPr lang="ar-EG" sz="3200" b="1" u="sng" smtClean="0">
                <a:solidFill>
                  <a:schemeClr val="bg1"/>
                </a:solidFill>
                <a:latin typeface="Times New Roman" pitchFamily="18" charset="0"/>
                <a:cs typeface="Times New Roman" pitchFamily="18" charset="0"/>
              </a:rPr>
              <a:t>حياة الشكر</a:t>
            </a:r>
            <a:r>
              <a:rPr lang="ar-EG" sz="3200" b="1" smtClean="0">
                <a:solidFill>
                  <a:schemeClr val="bg1"/>
                </a:solidFill>
                <a:latin typeface="Times New Roman" pitchFamily="18" charset="0"/>
                <a:cs typeface="Times New Roman" pitchFamily="18" charset="0"/>
              </a:rPr>
              <a:t>، </a:t>
            </a:r>
            <a:r>
              <a:rPr lang="ar-EG" sz="3200" b="1" u="sng" smtClean="0">
                <a:solidFill>
                  <a:schemeClr val="bg1"/>
                </a:solidFill>
                <a:latin typeface="Times New Roman" pitchFamily="18" charset="0"/>
                <a:cs typeface="Times New Roman" pitchFamily="18" charset="0"/>
              </a:rPr>
              <a:t>الفرح والبشاشة</a:t>
            </a:r>
            <a:r>
              <a:rPr lang="ar-EG" sz="3200" b="1" smtClean="0">
                <a:solidFill>
                  <a:schemeClr val="bg1"/>
                </a:solidFill>
                <a:latin typeface="Times New Roman" pitchFamily="18" charset="0"/>
                <a:cs typeface="Times New Roman" pitchFamily="18" charset="0"/>
              </a:rPr>
              <a:t>، </a:t>
            </a:r>
            <a:r>
              <a:rPr lang="ar-EG" sz="3200" b="1" u="sng" smtClean="0">
                <a:solidFill>
                  <a:schemeClr val="bg1"/>
                </a:solidFill>
                <a:latin typeface="Times New Roman" pitchFamily="18" charset="0"/>
                <a:cs typeface="Times New Roman" pitchFamily="18" charset="0"/>
              </a:rPr>
              <a:t>الواقعية</a:t>
            </a:r>
            <a:r>
              <a:rPr lang="ar-EG" sz="3200" b="1" smtClean="0">
                <a:solidFill>
                  <a:schemeClr val="bg1"/>
                </a:solidFill>
                <a:latin typeface="Times New Roman" pitchFamily="18" charset="0"/>
                <a:cs typeface="Times New Roman" pitchFamily="18" charset="0"/>
              </a:rPr>
              <a:t>، </a:t>
            </a:r>
            <a:r>
              <a:rPr lang="ar-EG" sz="3200" b="1" u="sng" smtClean="0">
                <a:solidFill>
                  <a:schemeClr val="bg1"/>
                </a:solidFill>
                <a:latin typeface="Times New Roman" pitchFamily="18" charset="0"/>
                <a:cs typeface="Times New Roman" pitchFamily="18" charset="0"/>
              </a:rPr>
              <a:t>الصبر والاحتمال</a:t>
            </a:r>
            <a:endParaRPr lang="en-AU" sz="3200" b="1" u="sng"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endParaRPr lang="en-AU"/>
          </a:p>
        </p:txBody>
      </p:sp>
      <p:sp>
        <p:nvSpPr>
          <p:cNvPr id="44034" name="Content Placeholder 2"/>
          <p:cNvSpPr>
            <a:spLocks noGrp="1"/>
          </p:cNvSpPr>
          <p:nvPr>
            <p:ph idx="1"/>
          </p:nvPr>
        </p:nvSpPr>
        <p:spPr>
          <a:xfrm>
            <a:off x="684213" y="0"/>
            <a:ext cx="11353800" cy="1047750"/>
          </a:xfrm>
        </p:spPr>
        <p:txBody>
          <a:bodyPr/>
          <a:lstStyle/>
          <a:p>
            <a:pPr marL="0" indent="0" algn="ctr" rtl="1">
              <a:buFont typeface="Wingdings 3" pitchFamily="18" charset="2"/>
              <a:buNone/>
            </a:pPr>
            <a:r>
              <a:rPr lang="ar-EG" sz="5400" b="1" u="sng" smtClean="0">
                <a:solidFill>
                  <a:schemeClr val="bg1"/>
                </a:solidFill>
                <a:latin typeface="Times New Roman" pitchFamily="18" charset="0"/>
                <a:cs typeface="Times New Roman" pitchFamily="18" charset="0"/>
              </a:rPr>
              <a:t>سفر الملوك الأول 19</a:t>
            </a:r>
            <a:endParaRPr lang="en-AU" sz="5400" b="1" u="sng" smtClean="0">
              <a:solidFill>
                <a:schemeClr val="bg1"/>
              </a:solidFill>
              <a:latin typeface="Times New Roman" pitchFamily="18" charset="0"/>
              <a:cs typeface="Times New Roman" pitchFamily="18" charset="0"/>
            </a:endParaRPr>
          </a:p>
        </p:txBody>
      </p:sp>
      <p:sp>
        <p:nvSpPr>
          <p:cNvPr id="44035" name="Rectangle 3"/>
          <p:cNvSpPr>
            <a:spLocks noChangeArrowheads="1"/>
          </p:cNvSpPr>
          <p:nvPr/>
        </p:nvSpPr>
        <p:spPr bwMode="auto">
          <a:xfrm>
            <a:off x="-71438" y="1047750"/>
            <a:ext cx="12263438" cy="5632450"/>
          </a:xfrm>
          <a:prstGeom prst="rect">
            <a:avLst/>
          </a:prstGeom>
          <a:noFill/>
          <a:ln w="9525">
            <a:noFill/>
            <a:miter lim="800000"/>
            <a:headEnd/>
            <a:tailEnd/>
          </a:ln>
        </p:spPr>
        <p:txBody>
          <a:bodyPr>
            <a:spAutoFit/>
          </a:bodyPr>
          <a:lstStyle/>
          <a:p>
            <a:pPr algn="r"/>
            <a:r>
              <a:rPr lang="ar-EG" sz="2000" b="1">
                <a:solidFill>
                  <a:srgbClr val="4F29B0"/>
                </a:solidFill>
                <a:hlinkClick r:id="rId2"/>
              </a:rPr>
              <a:t/>
            </a:r>
            <a:br>
              <a:rPr lang="ar-EG" sz="2000" b="1">
                <a:solidFill>
                  <a:srgbClr val="4F29B0"/>
                </a:solidFill>
                <a:hlinkClick r:id="rId2"/>
              </a:rPr>
            </a:br>
            <a:r>
              <a:rPr lang="ar-EG" sz="2000" b="1">
                <a:solidFill>
                  <a:srgbClr val="4F29B0"/>
                </a:solidFill>
                <a:hlinkClick r:id="rId2"/>
              </a:rPr>
              <a:t>1</a:t>
            </a:r>
            <a:r>
              <a:rPr lang="ar-EG" sz="2000" b="1">
                <a:solidFill>
                  <a:srgbClr val="000000"/>
                </a:solidFill>
              </a:rPr>
              <a:t> وَأَخْبَرَ أَخْآبُ إِيزَابَلَ بِكُلِّ مَا عَمِلَ إِيلِيَّا، وَكَيْفَ أَنَّهُ قَتَلَ جَمِيعَ الأَنْبِيَاءِ بِالسَّيْفِ.</a:t>
            </a:r>
            <a:r>
              <a:rPr lang="ar-EG" sz="2000"/>
              <a:t/>
            </a:r>
            <a:br>
              <a:rPr lang="ar-EG" sz="2000"/>
            </a:br>
            <a:r>
              <a:rPr lang="ar-EG" sz="2000" b="1">
                <a:solidFill>
                  <a:srgbClr val="4F29B0"/>
                </a:solidFill>
                <a:hlinkClick r:id="rId3"/>
              </a:rPr>
              <a:t>2</a:t>
            </a:r>
            <a:r>
              <a:rPr lang="ar-EG" sz="2000" b="1">
                <a:solidFill>
                  <a:srgbClr val="000000"/>
                </a:solidFill>
              </a:rPr>
              <a:t> فَأَرْسَلَتْ إِيزَابَلُ رَسُولًا إِلَى إِيلِيَّا تَقُولُ: «هكَذَا تَفْعَلُ الآلِهَةُ وَهكَذَا تَزِيدُ، إِنْ لَمْ أَجْعَلْ نَفْسَكَ كَنَفْسِ وَاحِدٍ مِنْهُمْ فِي نَحْوِ هذَا الْوَقْتِ غَدًا».</a:t>
            </a:r>
            <a:r>
              <a:rPr lang="ar-EG" sz="2000"/>
              <a:t/>
            </a:r>
            <a:br>
              <a:rPr lang="ar-EG" sz="2000"/>
            </a:br>
            <a:r>
              <a:rPr lang="ar-EG" sz="2000" b="1">
                <a:solidFill>
                  <a:srgbClr val="4F29B0"/>
                </a:solidFill>
                <a:hlinkClick r:id="rId4"/>
              </a:rPr>
              <a:t>3</a:t>
            </a:r>
            <a:r>
              <a:rPr lang="ar-EG" sz="2000" b="1">
                <a:solidFill>
                  <a:srgbClr val="000000"/>
                </a:solidFill>
              </a:rPr>
              <a:t> فَلَمَّا رَأَى ذلِكَ قَامَ وَمَضَى </a:t>
            </a:r>
            <a:r>
              <a:rPr lang="ar-EG" sz="2000" b="1" u="sng">
                <a:solidFill>
                  <a:srgbClr val="000000"/>
                </a:solidFill>
              </a:rPr>
              <a:t>لأَجْلِ نَفْسِهِ</a:t>
            </a:r>
            <a:r>
              <a:rPr lang="ar-EG" sz="2000" b="1">
                <a:solidFill>
                  <a:srgbClr val="000000"/>
                </a:solidFill>
              </a:rPr>
              <a:t>، وَأَتَى إِلَى بِئْرِ سَبْعٍ الَّتِي لِيَهُوذَا </a:t>
            </a:r>
            <a:r>
              <a:rPr lang="ar-EG" sz="2000" b="1" u="sng">
                <a:solidFill>
                  <a:srgbClr val="000000"/>
                </a:solidFill>
              </a:rPr>
              <a:t>وَتَرَكَ غُلاَمَه</a:t>
            </a:r>
            <a:r>
              <a:rPr lang="ar-EG" sz="2000" b="1">
                <a:solidFill>
                  <a:srgbClr val="000000"/>
                </a:solidFill>
              </a:rPr>
              <a:t>ُ هُنَاكَ.</a:t>
            </a:r>
            <a:r>
              <a:rPr lang="ar-EG" sz="2000"/>
              <a:t/>
            </a:r>
            <a:br>
              <a:rPr lang="ar-EG" sz="2000"/>
            </a:br>
            <a:r>
              <a:rPr lang="ar-EG" sz="2000" b="1">
                <a:solidFill>
                  <a:srgbClr val="4F29B0"/>
                </a:solidFill>
                <a:hlinkClick r:id="rId5"/>
              </a:rPr>
              <a:t>4</a:t>
            </a:r>
            <a:r>
              <a:rPr lang="ar-EG" sz="2000" b="1">
                <a:solidFill>
                  <a:srgbClr val="000000"/>
                </a:solidFill>
              </a:rPr>
              <a:t> ثُمَّ سَارَ فِي الْبَرِّيَّةِ مَسِيرَةَ يَوْمٍ، حَتَّى أَتَى وَجَلَسَ تَحْتَ رَتَمَةٍ </a:t>
            </a:r>
            <a:r>
              <a:rPr lang="ar-EG" sz="2000" b="1" u="sng">
                <a:solidFill>
                  <a:srgbClr val="000000"/>
                </a:solidFill>
              </a:rPr>
              <a:t>وَطَلَبَ الْمَوْتَ لِنَفْسِهِ</a:t>
            </a:r>
            <a:r>
              <a:rPr lang="ar-EG" sz="2000" b="1">
                <a:solidFill>
                  <a:srgbClr val="000000"/>
                </a:solidFill>
              </a:rPr>
              <a:t>، وَقَالَ: «قَدْ كَفَى الآنَ يَا رَبُّ. خُذْ نَفْسِي لأَنَّنِي لَسْتُ خَيْرًا مِنْ آبَائِي».</a:t>
            </a:r>
            <a:r>
              <a:rPr lang="ar-EG" sz="2000"/>
              <a:t/>
            </a:r>
            <a:br>
              <a:rPr lang="ar-EG" sz="2000"/>
            </a:br>
            <a:r>
              <a:rPr lang="ar-EG" sz="2000" b="1">
                <a:solidFill>
                  <a:srgbClr val="4F29B0"/>
                </a:solidFill>
                <a:hlinkClick r:id="rId6"/>
              </a:rPr>
              <a:t>5</a:t>
            </a:r>
            <a:r>
              <a:rPr lang="ar-EG" sz="2000" b="1">
                <a:solidFill>
                  <a:srgbClr val="000000"/>
                </a:solidFill>
              </a:rPr>
              <a:t> وَاضْطَجَعَ وَنَامَ تَحْتَ الرَّتَمَةِ. وَإِذَا بِمَلاَكٍ قَدْ مَسَّهُ وَقَالَ: </a:t>
            </a:r>
            <a:r>
              <a:rPr lang="ar-EG" sz="2000" b="1" u="sng">
                <a:solidFill>
                  <a:srgbClr val="000000"/>
                </a:solidFill>
              </a:rPr>
              <a:t>«قُمْ وَكُلْ».</a:t>
            </a:r>
            <a:r>
              <a:rPr lang="ar-EG" sz="2000"/>
              <a:t/>
            </a:r>
            <a:br>
              <a:rPr lang="ar-EG" sz="2000"/>
            </a:br>
            <a:r>
              <a:rPr lang="ar-EG" sz="2000" b="1">
                <a:solidFill>
                  <a:srgbClr val="4F29B0"/>
                </a:solidFill>
                <a:hlinkClick r:id="rId7"/>
              </a:rPr>
              <a:t>6</a:t>
            </a:r>
            <a:r>
              <a:rPr lang="ar-EG" sz="2000" b="1">
                <a:solidFill>
                  <a:srgbClr val="000000"/>
                </a:solidFill>
              </a:rPr>
              <a:t> فَتَطَلَّعَ وَإِذَا كَعْكَةُ رَضْفٍ وَكُوزُ مَاءٍ عِنْدَ رَأْسِهِ، </a:t>
            </a:r>
            <a:r>
              <a:rPr lang="ar-EG" sz="2000" b="1" u="sng">
                <a:solidFill>
                  <a:srgbClr val="000000"/>
                </a:solidFill>
              </a:rPr>
              <a:t>فَأَكَلَ وَشَرِبَ </a:t>
            </a:r>
            <a:r>
              <a:rPr lang="ar-EG" sz="2000" b="1">
                <a:solidFill>
                  <a:srgbClr val="000000"/>
                </a:solidFill>
              </a:rPr>
              <a:t>ثُمَّ رَجَعَ فَاضْطَجَعَ.</a:t>
            </a:r>
            <a:r>
              <a:rPr lang="ar-EG" sz="2000"/>
              <a:t/>
            </a:r>
            <a:br>
              <a:rPr lang="ar-EG" sz="2000"/>
            </a:br>
            <a:r>
              <a:rPr lang="ar-EG" sz="2000" b="1">
                <a:solidFill>
                  <a:srgbClr val="4F29B0"/>
                </a:solidFill>
                <a:hlinkClick r:id="rId8"/>
              </a:rPr>
              <a:t>7</a:t>
            </a:r>
            <a:r>
              <a:rPr lang="ar-EG" sz="2000" b="1">
                <a:solidFill>
                  <a:srgbClr val="000000"/>
                </a:solidFill>
              </a:rPr>
              <a:t> ثُمَّ عَادَ مَلاَكُ الرَّبِّ ثَانِيَةً فَمَسَّهُ وَقَالَ</a:t>
            </a:r>
            <a:r>
              <a:rPr lang="ar-EG" sz="2000" b="1" u="sng">
                <a:solidFill>
                  <a:srgbClr val="000000"/>
                </a:solidFill>
              </a:rPr>
              <a:t>: «قُمْ وَكُلْ، لأَنَّ الْمَسَافَةَ كَثِيرَةٌ عَلَيْكَ».</a:t>
            </a:r>
            <a:r>
              <a:rPr lang="ar-EG" sz="2000"/>
              <a:t/>
            </a:r>
            <a:br>
              <a:rPr lang="ar-EG" sz="2000"/>
            </a:br>
            <a:r>
              <a:rPr lang="ar-EG" sz="2000" b="1">
                <a:solidFill>
                  <a:srgbClr val="4F29B0"/>
                </a:solidFill>
                <a:hlinkClick r:id="rId9"/>
              </a:rPr>
              <a:t>8</a:t>
            </a:r>
            <a:r>
              <a:rPr lang="ar-EG" sz="2000" b="1">
                <a:solidFill>
                  <a:srgbClr val="000000"/>
                </a:solidFill>
              </a:rPr>
              <a:t> فَقَامَ وَأَكَلَ وَشَرِبَ، </a:t>
            </a:r>
            <a:r>
              <a:rPr lang="ar-EG" sz="2000" b="1" u="sng">
                <a:solidFill>
                  <a:srgbClr val="000000"/>
                </a:solidFill>
              </a:rPr>
              <a:t>وَسَارَ بِقُوَّةِ تِلْكَ الأَكْلَة</a:t>
            </a:r>
            <a:r>
              <a:rPr lang="ar-EG" sz="2000" b="1">
                <a:solidFill>
                  <a:srgbClr val="000000"/>
                </a:solidFill>
              </a:rPr>
              <a:t>ِ أَرْبَعِينَ نَهَارًا وَأَرْبَعِينَ لَيْلَةً إِلَى جَبَلِ اللهِ حُورِيبَ،</a:t>
            </a:r>
            <a:r>
              <a:rPr lang="ar-EG" sz="2000"/>
              <a:t/>
            </a:r>
            <a:br>
              <a:rPr lang="ar-EG" sz="2000"/>
            </a:br>
            <a:r>
              <a:rPr lang="ar-EG" sz="2000" b="1">
                <a:solidFill>
                  <a:srgbClr val="4F29B0"/>
                </a:solidFill>
                <a:hlinkClick r:id="rId10"/>
              </a:rPr>
              <a:t>9</a:t>
            </a:r>
            <a:r>
              <a:rPr lang="ar-EG" sz="2000" b="1">
                <a:solidFill>
                  <a:srgbClr val="000000"/>
                </a:solidFill>
              </a:rPr>
              <a:t> وَدَخَلَ هُنَاكَ الْمُغَارَةَ وَبَاتَ فِيهَا. وَكَانَ كَلاَمُ الرَّبِّ إِلَيْهِ يَقُولُ: </a:t>
            </a:r>
            <a:r>
              <a:rPr lang="ar-EG" sz="2000" b="1" u="sng">
                <a:solidFill>
                  <a:srgbClr val="000000"/>
                </a:solidFill>
              </a:rPr>
              <a:t>«مَا لَكَ ههُنَا يَا إِيلِيَّا؟».</a:t>
            </a:r>
            <a:r>
              <a:rPr lang="ar-EG" sz="2000"/>
              <a:t/>
            </a:r>
            <a:br>
              <a:rPr lang="ar-EG" sz="2000"/>
            </a:br>
            <a:r>
              <a:rPr lang="ar-EG" sz="2000" b="1">
                <a:solidFill>
                  <a:srgbClr val="4F29B0"/>
                </a:solidFill>
                <a:hlinkClick r:id="rId11"/>
              </a:rPr>
              <a:t>10</a:t>
            </a:r>
            <a:r>
              <a:rPr lang="ar-EG" sz="2000" b="1">
                <a:solidFill>
                  <a:srgbClr val="000000"/>
                </a:solidFill>
              </a:rPr>
              <a:t> فَقَالَ: </a:t>
            </a:r>
            <a:r>
              <a:rPr lang="ar-EG" sz="2000" b="1" u="sng">
                <a:solidFill>
                  <a:srgbClr val="000000"/>
                </a:solidFill>
              </a:rPr>
              <a:t>«قَدْ غِرْتُ غَيْرَةً لِلرَّبِّ إِلهِ الْجُنُودِ، لأَنَّ بَنِي إِسْرَائِيلَ قَدْ تَرَكُوا عَهْدَكَ، وَنَقَضُوا مَذَابِحَكَ، وَقَتَلُوا أَنْبِيَاءَكَ بِالسَّيْفِ، فَبَقِيتُ أَنَا وَحْدِي، وَهُمْ يَطْلُبُونَ نَفْسِي لِيَأْخُذُوهَا».</a:t>
            </a:r>
            <a:r>
              <a:rPr lang="ar-EG" sz="2000"/>
              <a:t/>
            </a:r>
            <a:br>
              <a:rPr lang="ar-EG" sz="2000"/>
            </a:br>
            <a:r>
              <a:rPr lang="ar-EG" sz="2000" b="1">
                <a:solidFill>
                  <a:srgbClr val="4F29B0"/>
                </a:solidFill>
                <a:hlinkClick r:id="rId12"/>
              </a:rPr>
              <a:t>11</a:t>
            </a:r>
            <a:r>
              <a:rPr lang="ar-EG" sz="2000" b="1">
                <a:solidFill>
                  <a:srgbClr val="000000"/>
                </a:solidFill>
              </a:rPr>
              <a:t> فَقَالَ: «اخْرُجْ وَقِفْ عَلَى الْجَبَلِ أَمَامَ الرَّبِّ». وَإِذَا بِالرَّبِّ عَابِرٌ وَرِيحٌ عَظِيمَةٌ وَشَدِيدَةٌ قَدْ شَقَّتِ الْجِبَالَ وَكَسَّرَتِ الصُّخُورَ أَمَامَ الرَّبِّ، وَلَمْ يَكُنِ الرَّبُّ فِي الرِّيحِ. وَبَعْدَ الرِّيحِ زَلْزَلَةٌ، وَلَمْ يَكُنِ الرَّبُّ فِي الزَّلْزَلَةِ.</a:t>
            </a:r>
            <a:r>
              <a:rPr lang="ar-EG" sz="2000"/>
              <a:t/>
            </a:r>
            <a:br>
              <a:rPr lang="ar-EG" sz="2000"/>
            </a:br>
            <a:r>
              <a:rPr lang="ar-EG" sz="2000" b="1">
                <a:solidFill>
                  <a:srgbClr val="4F29B0"/>
                </a:solidFill>
                <a:hlinkClick r:id="rId13"/>
              </a:rPr>
              <a:t>12</a:t>
            </a:r>
            <a:r>
              <a:rPr lang="ar-EG" sz="2000" b="1">
                <a:solidFill>
                  <a:srgbClr val="000000"/>
                </a:solidFill>
              </a:rPr>
              <a:t> وَبَعْدَ الزَّلْزَلَةِ نَارٌ، وَلَمْ يَكُنِ الرَّبُّ فِي النَّارِ. وَبَعْدَ النَّارِ </a:t>
            </a:r>
            <a:r>
              <a:rPr lang="ar-EG" sz="2000" b="1" u="sng">
                <a:solidFill>
                  <a:srgbClr val="000000"/>
                </a:solidFill>
              </a:rPr>
              <a:t>صَوْتٌ مُنْخَفِضٌ خَفِيفٌ.</a:t>
            </a:r>
            <a:r>
              <a:rPr lang="ar-EG" sz="2000"/>
              <a:t/>
            </a:r>
            <a:br>
              <a:rPr lang="ar-EG" sz="2000"/>
            </a:br>
            <a:r>
              <a:rPr lang="ar-EG" sz="2000" b="1">
                <a:solidFill>
                  <a:srgbClr val="4F29B0"/>
                </a:solidFill>
                <a:hlinkClick r:id="rId14"/>
              </a:rPr>
              <a:t>13</a:t>
            </a:r>
            <a:r>
              <a:rPr lang="ar-EG" sz="2000" b="1">
                <a:solidFill>
                  <a:srgbClr val="000000"/>
                </a:solidFill>
              </a:rPr>
              <a:t> فَلَمَّا سَمِعَ إِيلِيَّا لَفَّ وَجْهَهُ بِرِدَائِهِ وَخَرَجَ وَوَقَفَ فِي بَابِ الْمُغَارَةِ، وَإِذَا بِصَوْتٍ إِلَيْهِ يَقُولُ: </a:t>
            </a:r>
            <a:r>
              <a:rPr lang="ar-EG" sz="2000" b="1" u="sng">
                <a:solidFill>
                  <a:srgbClr val="000000"/>
                </a:solidFill>
              </a:rPr>
              <a:t>«مَا لَكَ ههُنَا يَا إِيلِيَّا؟»</a:t>
            </a:r>
            <a:r>
              <a:rPr lang="ar-EG" sz="2000" u="sng"/>
              <a:t/>
            </a:r>
            <a:br>
              <a:rPr lang="ar-EG" sz="2000" u="sng"/>
            </a:br>
            <a:r>
              <a:rPr lang="ar-EG" sz="2000" b="1">
                <a:solidFill>
                  <a:srgbClr val="4F29B0"/>
                </a:solidFill>
                <a:hlinkClick r:id="rId15"/>
              </a:rPr>
              <a:t>14</a:t>
            </a:r>
            <a:r>
              <a:rPr lang="ar-EG" sz="2000" b="1">
                <a:solidFill>
                  <a:srgbClr val="000000"/>
                </a:solidFill>
              </a:rPr>
              <a:t> فَقَالَ: </a:t>
            </a:r>
            <a:r>
              <a:rPr lang="ar-EG" sz="2000" b="1" u="sng">
                <a:solidFill>
                  <a:srgbClr val="000000"/>
                </a:solidFill>
              </a:rPr>
              <a:t>«غِرْتُ غَيْرَةً لِلرَّبِّ إِلهِ الْجُنُودِ، لأَنَّ بَنِي إِسْرَائِيلَ قَدْ تَرَكُوا عَهْدَكَ، وَنَقَضُوا مَذَابِحَكَ، وَقَتَلُوا أَنْبِيَاءَكَ بِالسَّيْفِ، فَبَقِيتُ أَنَا وَحْدِي، وَهُمْ يَطْلُبُونَ نَفْسِي لِيَأْخُذُوهَا».</a:t>
            </a:r>
            <a:endParaRPr lang="en-AU" sz="2000" u="sng"/>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0"/>
            <a:ext cx="8534400" cy="1063625"/>
          </a:xfrm>
        </p:spPr>
        <p:txBody>
          <a:bodyPr/>
          <a:lstStyle/>
          <a:p>
            <a:pPr algn="r" fontAlgn="auto">
              <a:spcAft>
                <a:spcPts val="0"/>
              </a:spcAft>
              <a:defRPr/>
            </a:pPr>
            <a:r>
              <a:rPr lang="ar-EG" sz="5400" b="1" dirty="0">
                <a:solidFill>
                  <a:schemeClr val="bg1"/>
                </a:solidFill>
                <a:latin typeface="Times New Roman" panose="02020603050405020304" pitchFamily="18" charset="0"/>
                <a:cs typeface="Times New Roman" panose="02020603050405020304" pitchFamily="18" charset="0"/>
              </a:rPr>
              <a:t> الإيمان كعلاج ووقاية ضد الاكتئاب</a:t>
            </a:r>
            <a:endParaRPr lang="en-AU" sz="5400" b="1" dirty="0">
              <a:solidFill>
                <a:schemeClr val="bg1"/>
              </a:solidFill>
              <a:latin typeface="Times New Roman" panose="02020603050405020304" pitchFamily="18" charset="0"/>
              <a:cs typeface="Times New Roman" panose="02020603050405020304" pitchFamily="18" charset="0"/>
            </a:endParaRPr>
          </a:p>
        </p:txBody>
      </p:sp>
      <p:sp>
        <p:nvSpPr>
          <p:cNvPr id="45058" name="Content Placeholder 2"/>
          <p:cNvSpPr>
            <a:spLocks noGrp="1"/>
          </p:cNvSpPr>
          <p:nvPr>
            <p:ph idx="1"/>
          </p:nvPr>
        </p:nvSpPr>
        <p:spPr>
          <a:xfrm>
            <a:off x="344488" y="2555875"/>
            <a:ext cx="10358437" cy="3238500"/>
          </a:xfrm>
        </p:spPr>
        <p:txBody>
          <a:bodyPr/>
          <a:lstStyle/>
          <a:p>
            <a:pPr marL="0" indent="0" algn="r">
              <a:buFont typeface="Wingdings 3" pitchFamily="18" charset="2"/>
              <a:buNone/>
            </a:pPr>
            <a:r>
              <a:rPr lang="ar-EG" sz="2800" smtClean="0">
                <a:solidFill>
                  <a:schemeClr val="bg1"/>
                </a:solidFill>
                <a:latin typeface="Times New Roman" pitchFamily="18" charset="0"/>
                <a:cs typeface="Times New Roman" pitchFamily="18" charset="0"/>
              </a:rPr>
              <a:t>نحن نؤمن أن الله ضابط للكل، يدبر هذا الكون، ويهتم بأولاده، في محبة لهم، وعناية بهم، قد </a:t>
            </a:r>
            <a:r>
              <a:rPr lang="ar-EG" sz="2800" u="sng" smtClean="0">
                <a:solidFill>
                  <a:schemeClr val="bg1"/>
                </a:solidFill>
                <a:latin typeface="Times New Roman" pitchFamily="18" charset="0"/>
                <a:cs typeface="Times New Roman" pitchFamily="18" charset="0"/>
              </a:rPr>
              <a:t>نقشهم على كفه (إش49: 16)</a:t>
            </a:r>
            <a:endParaRPr lang="en-AU" sz="2800" u="sng" smtClean="0">
              <a:solidFill>
                <a:schemeClr val="bg1"/>
              </a:solidFill>
              <a:latin typeface="Times New Roman" pitchFamily="18" charset="0"/>
              <a:cs typeface="Times New Roman" pitchFamily="18" charset="0"/>
            </a:endParaRPr>
          </a:p>
          <a:p>
            <a:pPr marL="0" indent="0" algn="r">
              <a:buFont typeface="Wingdings 3" pitchFamily="18" charset="2"/>
              <a:buNone/>
            </a:pPr>
            <a:endParaRPr lang="en-AU" sz="2800"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800" smtClean="0">
                <a:solidFill>
                  <a:schemeClr val="bg1"/>
                </a:solidFill>
                <a:latin typeface="Times New Roman" pitchFamily="18" charset="0"/>
                <a:cs typeface="Times New Roman" pitchFamily="18" charset="0"/>
              </a:rPr>
              <a:t>وإن سمح بضيقات تصيبهم، فلابد أن ذلك من أجل خير في المستقبل. </a:t>
            </a:r>
            <a:endParaRPr lang="en-AU" sz="2800"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800" u="sng" smtClean="0">
                <a:solidFill>
                  <a:schemeClr val="bg1"/>
                </a:solidFill>
                <a:latin typeface="Times New Roman" pitchFamily="18" charset="0"/>
                <a:cs typeface="Times New Roman" pitchFamily="18" charset="0"/>
              </a:rPr>
              <a:t>"إن كل الأشياء تعمل للخير للذين يحبون الله" (رو8: 28).</a:t>
            </a:r>
            <a:endParaRPr lang="en-AU" sz="2800" u="sng" smtClean="0">
              <a:solidFill>
                <a:schemeClr val="bg1"/>
              </a:solidFill>
              <a:latin typeface="Times New Roman" pitchFamily="18" charset="0"/>
              <a:cs typeface="Times New Roman" pitchFamily="18" charset="0"/>
            </a:endParaRPr>
          </a:p>
          <a:p>
            <a:pPr marL="0" indent="0" algn="r">
              <a:buFont typeface="Wingdings 3" pitchFamily="18" charset="2"/>
              <a:buNone/>
            </a:pPr>
            <a:endParaRPr lang="en-AU" sz="2800"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800" smtClean="0">
                <a:solidFill>
                  <a:schemeClr val="bg1"/>
                </a:solidFill>
                <a:latin typeface="Times New Roman" pitchFamily="18" charset="0"/>
                <a:cs typeface="Times New Roman" pitchFamily="18" charset="0"/>
              </a:rPr>
              <a:t>يحتاج في كل ذلك أن يقرأ عن محبة الرب وحنوه وإشفاقه، مع أمثلة كثيرة عن معاملاته لأولاده، كإشفاقه، على إيليا والأرملة أثناء المجاعة (1مل17) وإرساله ملاكًا لدانيال سد أفواه الأسود، وإنقاذه للفتية في أتون النار.</a:t>
            </a:r>
            <a:endParaRPr lang="en-AU" sz="2800"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84138"/>
            <a:ext cx="8534400" cy="1082675"/>
          </a:xfrm>
        </p:spPr>
        <p:txBody>
          <a:bodyPr>
            <a:normAutofit fontScale="90000"/>
          </a:bodyPr>
          <a:lstStyle/>
          <a:p>
            <a:pPr algn="ctr" fontAlgn="auto">
              <a:spcAft>
                <a:spcPts val="0"/>
              </a:spcAft>
              <a:defRPr/>
            </a:pPr>
            <a:r>
              <a:rPr lang="ar-EG" dirty="0"/>
              <a:t> </a:t>
            </a:r>
            <a:r>
              <a:rPr lang="ar-EG" sz="7200" b="1" dirty="0">
                <a:solidFill>
                  <a:schemeClr val="bg1"/>
                </a:solidFill>
                <a:latin typeface="Times New Roman" panose="02020603050405020304" pitchFamily="18" charset="0"/>
                <a:cs typeface="Times New Roman" panose="02020603050405020304" pitchFamily="18" charset="0"/>
              </a:rPr>
              <a:t>الرجاء كعلاج للكآبة</a:t>
            </a:r>
            <a:endParaRPr lang="en-AU" sz="72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411163" y="1530350"/>
            <a:ext cx="9799637" cy="5178425"/>
          </a:xfrm>
        </p:spPr>
        <p:txBody>
          <a:bodyPr rtlCol="0">
            <a:normAutofit fontScale="92500" lnSpcReduction="20000"/>
          </a:bodyPr>
          <a:lstStyle/>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النظرة المستبشرة من جهة المستقبل، وعدم الاستسلام لليأس مهما كانت الظروف ضاغطة ومها كانت الحالة سيئة.. 	</a:t>
            </a: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"لأَنَّهُ تَعَلَّقَ بِي أُنَجِّيهِ. أُرَفِّعُهُ لأَنَّهُ عَرَفَ اسْمِي. يَدْعُونِي فَأَسْتَجِيبُ لَهُ، مَعَهُ أَنَا فِي الضِّيقْ، أُنْقِذُهُ وَأُمَجِّدُهُ. مِنْ طُولِ الأَيَّامِ أُشْبِعُهُ، وَأُرِيهِ خَلاَصِي" (سفر المزامير 91: 14-16)</a:t>
            </a:r>
          </a:p>
          <a:p>
            <a:pPr marL="0" indent="0" algn="r" fontAlgn="auto">
              <a:buFont typeface="Wingdings 3" pitchFamily="18" charset="2"/>
              <a:buNone/>
              <a:defRPr/>
            </a:pPr>
            <a:endParaRPr lang="ar-EG" sz="2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إن الذي يعيش في الرجاء، لا تزعجه الضيقة الحاضرة، إنما يبهجه الحل القريب لهذه الضيقة، وهكذا يكون الإنسان دائم التفاؤل،</a:t>
            </a: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	</a:t>
            </a: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"نَفْتَخِرُ أَيْضًا فِي الضِّيقَاتِ، عَالِمِينَ أَنَّ الضِّيقَ يُنْشِئُ صَبْرًا، وَالصَّبْرُ تَزْكِيَةً، وَالتَّزْكِيَةُ رَجَاءً، </a:t>
            </a:r>
            <a:r>
              <a:rPr lang="ar-EG" sz="2400" b="1" u="sng" dirty="0">
                <a:solidFill>
                  <a:schemeClr val="bg1"/>
                </a:solidFill>
                <a:latin typeface="Times New Roman" panose="02020603050405020304" pitchFamily="18" charset="0"/>
                <a:cs typeface="Times New Roman" panose="02020603050405020304" pitchFamily="18" charset="0"/>
              </a:rPr>
              <a:t>وَالرَّجَاءُ لاَ</a:t>
            </a:r>
            <a:r>
              <a:rPr lang="ar-EG" sz="2400" b="1" dirty="0">
                <a:solidFill>
                  <a:schemeClr val="bg1"/>
                </a:solidFill>
                <a:latin typeface="Times New Roman" panose="02020603050405020304" pitchFamily="18" charset="0"/>
                <a:cs typeface="Times New Roman" panose="02020603050405020304" pitchFamily="18" charset="0"/>
              </a:rPr>
              <a:t> ي</a:t>
            </a:r>
            <a:r>
              <a:rPr lang="ar-EG" sz="2400" b="1" u="sng" dirty="0">
                <a:solidFill>
                  <a:schemeClr val="bg1"/>
                </a:solidFill>
                <a:latin typeface="Times New Roman" panose="02020603050405020304" pitchFamily="18" charset="0"/>
                <a:cs typeface="Times New Roman" panose="02020603050405020304" pitchFamily="18" charset="0"/>
              </a:rPr>
              <a:t>ُخْزِي</a:t>
            </a:r>
            <a:r>
              <a:rPr lang="ar-EG" sz="2400" b="1" dirty="0">
                <a:solidFill>
                  <a:schemeClr val="bg1"/>
                </a:solidFill>
                <a:latin typeface="Times New Roman" panose="02020603050405020304" pitchFamily="18" charset="0"/>
                <a:cs typeface="Times New Roman" panose="02020603050405020304" pitchFamily="18" charset="0"/>
              </a:rPr>
              <a:t>، لأَنَّ مَحَبَّةَ اللهِ قَدِ انْسَكَبَتْ فِي قُلُوبِنَا بِالرُّوحِ الْقُدُسِ الْمُعْطَى لَنَا" (رسالة بولس الرسول إلى أهل رومية 5: 3-5)</a:t>
            </a: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بالرجاء يري الحل قائمًا أمامه، وبهذه الرؤية يفرح قلبه ويسر، وكما قال الرسول:</a:t>
            </a:r>
          </a:p>
          <a:p>
            <a:pPr marL="0" indent="0" algn="r" fontAlgn="auto">
              <a:buFont typeface="Wingdings 3" pitchFamily="18" charset="2"/>
              <a:buNone/>
              <a:defRPr/>
            </a:pPr>
            <a:endParaRPr lang="ar-EG" sz="2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2400" b="1" dirty="0">
                <a:solidFill>
                  <a:schemeClr val="bg1"/>
                </a:solidFill>
                <a:latin typeface="Times New Roman" panose="02020603050405020304" pitchFamily="18" charset="0"/>
                <a:cs typeface="Times New Roman" panose="02020603050405020304" pitchFamily="18" charset="0"/>
              </a:rPr>
              <a:t>"فرحين في الرجاء" (رو12: 12).</a:t>
            </a:r>
          </a:p>
          <a:p>
            <a:pPr marL="0" indent="0" fontAlgn="auto">
              <a:buFont typeface="Wingdings 3" pitchFamily="18" charset="2"/>
              <a:buNone/>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981200" y="93663"/>
            <a:ext cx="8229600" cy="895350"/>
          </a:xfrm>
        </p:spPr>
        <p:txBody>
          <a:bodyPr>
            <a:normAutofit fontScale="90000"/>
          </a:bodyPr>
          <a:lstStyle/>
          <a:p>
            <a:pPr algn="ctr" fontAlgn="auto">
              <a:spcAft>
                <a:spcPts val="0"/>
              </a:spcAft>
              <a:defRPr/>
            </a:pPr>
            <a:r>
              <a:rPr lang="ar-EG" dirty="0"/>
              <a:t> </a:t>
            </a:r>
            <a:r>
              <a:rPr lang="ar-EG" sz="8000" b="1" dirty="0">
                <a:solidFill>
                  <a:schemeClr val="bg1"/>
                </a:solidFill>
                <a:latin typeface="Times New Roman" panose="02020603050405020304" pitchFamily="18" charset="0"/>
                <a:cs typeface="Times New Roman" panose="02020603050405020304" pitchFamily="18" charset="0"/>
              </a:rPr>
              <a:t>الصبر كعلاج للكآبة</a:t>
            </a:r>
            <a:endParaRPr lang="en-AU" sz="8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419100" y="1406525"/>
            <a:ext cx="9791700" cy="5451475"/>
          </a:xfrm>
        </p:spPr>
        <p:txBody>
          <a:bodyPr rtlCol="0">
            <a:normAutofit lnSpcReduction="10000"/>
          </a:bodyPr>
          <a:lstStyle/>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الذي يريد حلًا سريعًا لمشاكله ما أسهل أن يقع في</a:t>
            </a:r>
            <a:r>
              <a:rPr lang="ar-EG" sz="3200" b="1" dirty="0">
                <a:solidFill>
                  <a:prstClr val="black"/>
                </a:solidFill>
                <a:latin typeface="Times New Roman" panose="02020603050405020304" pitchFamily="18" charset="0"/>
                <a:cs typeface="Times New Roman" panose="02020603050405020304" pitchFamily="18" charset="0"/>
              </a:rPr>
              <a:t> الكآبة</a:t>
            </a: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أما الإنسان الواسع الصدر، فيعطي مدي زمنيًا للمشكلة لكي تنحل.</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يقول لنفسه: لا بد أن الرب سيأتي ولا يهمني متى؟ إنما الذي يهمني هو ثقتي بمجيئه.</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"انتظر الرب، تقو وليتشدد قلبك وانتظر الرب" (مز27: 14).</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دع المشاكل تعلمك الصبر. وأيضًا فإن الإيمان والرجاء يدربانك على الصبر.</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وإن لم تصبر، ستتعب نفسك وتكتئب..</a:t>
            </a: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الصبر أفضل، وليكن صبرًا في ثقة وفي يقين بعمل الرب</a:t>
            </a:r>
            <a:r>
              <a:rPr lang="ar-EG" dirty="0">
                <a:solidFill>
                  <a:schemeClr val="bg2">
                    <a:lumMod val="75000"/>
                  </a:schemeClr>
                </a:solidFill>
              </a:rPr>
              <a:t>..</a:t>
            </a: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0"/>
            <a:ext cx="10326687" cy="2043113"/>
          </a:xfrm>
        </p:spPr>
        <p:txBody>
          <a:bodyPr/>
          <a:lstStyle/>
          <a:p>
            <a:pPr algn="ctr" fontAlgn="auto">
              <a:spcAft>
                <a:spcPts val="0"/>
              </a:spcAft>
              <a:defRPr/>
            </a:pPr>
            <a:r>
              <a:rPr lang="ar-EG" dirty="0"/>
              <a:t> </a:t>
            </a:r>
            <a:r>
              <a:rPr lang="ar-EG" sz="6000" b="1" dirty="0">
                <a:solidFill>
                  <a:schemeClr val="bg1"/>
                </a:solidFill>
                <a:latin typeface="Times New Roman" panose="02020603050405020304" pitchFamily="18" charset="0"/>
                <a:cs typeface="Times New Roman" panose="02020603050405020304" pitchFamily="18" charset="0"/>
              </a:rPr>
              <a:t>القناعة أو التجرد و علاج الكآبة</a:t>
            </a:r>
            <a:endParaRPr lang="en-AU" sz="6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234950" y="1822450"/>
            <a:ext cx="11664950" cy="5233988"/>
          </a:xfrm>
        </p:spPr>
        <p:txBody>
          <a:bodyPr rtlCol="0">
            <a:normAutofit lnSpcReduction="10000"/>
          </a:bodyPr>
          <a:lstStyle/>
          <a:p>
            <a:pPr marL="0" indent="0" fontAlgn="auto">
              <a:buFont typeface="Wingdings 3" pitchFamily="18" charset="2"/>
              <a:buNone/>
              <a:defRPr/>
            </a:pPr>
            <a:endParaRPr lang="ar-EG" dirty="0">
              <a:solidFill>
                <a:schemeClr val="bg2">
                  <a:lumMod val="75000"/>
                </a:schemeClr>
              </a:solidFill>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فضيلة التجرد تقضي على الكآبة تمامًا... لأن الذي تخلص من جميع الرغبات والشهوات، على أي شيء سوف يكتئب؟... أنه لن يجد مطلقًا سببًا يدعو إلى الاكتئاب؟ ولهذا نسمع في كل قداس قول الكتاب:</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 لا تحبوا العالم، ولا الأشياء التي في العالم.. العالم يمضي، وشهوته معه" (1يو2: 15، 17).</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كل أمور العالم زائلة، بما في ذلك الكرامة، والصيت والغني والسلطة.. فإن ضاع من إنسان مؤمن شيء من هذا أو ما يشابهه، فلن يحزن بسببه أو يكتئب.. بل أن القديس بولس الرسول يقول</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 خسرت كل الأشياء، وأنا أحسبها نفاية" (في3: 8).</a:t>
            </a:r>
          </a:p>
          <a:p>
            <a:pPr marL="0" indent="0" fontAlgn="auto">
              <a:buFont typeface="Wingdings 3" pitchFamily="18" charset="2"/>
              <a:buNone/>
              <a:defRPr/>
            </a:pPr>
            <a:endParaRPr lang="ar-EG" dirty="0">
              <a:solidFill>
                <a:schemeClr val="bg2">
                  <a:lumMod val="75000"/>
                </a:schemeClr>
              </a:solidFill>
            </a:endParaRPr>
          </a:p>
          <a:p>
            <a:pPr marL="0" indent="0" fontAlgn="auto">
              <a:buFont typeface="Wingdings 3" pitchFamily="18" charset="2"/>
              <a:buNone/>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23838" y="223838"/>
            <a:ext cx="10926762" cy="6708775"/>
          </a:xfrm>
        </p:spPr>
        <p:txBody>
          <a:bodyPr rtlCol="0">
            <a:normAutofit fontScale="40000" lnSpcReduction="20000"/>
          </a:bodyPr>
          <a:lstStyle/>
          <a:p>
            <a:pPr marL="0" indent="0" algn="r" fontAlgn="auto">
              <a:buFont typeface="Wingdings 3" pitchFamily="18" charset="2"/>
              <a:buNone/>
              <a:defRPr/>
            </a:pPr>
            <a:r>
              <a:rPr lang="ar-EG" sz="9000" b="1" dirty="0">
                <a:solidFill>
                  <a:schemeClr val="bg1"/>
                </a:solidFill>
                <a:latin typeface="Times New Roman" panose="02020603050405020304" pitchFamily="18" charset="0"/>
                <a:cs typeface="Times New Roman" panose="02020603050405020304" pitchFamily="18" charset="0"/>
              </a:rPr>
              <a:t>وكما قال القديس اغسطينوس:</a:t>
            </a:r>
          </a:p>
          <a:p>
            <a:pPr marL="0" indent="0" algn="r" fontAlgn="auto">
              <a:buFont typeface="Wingdings 3" pitchFamily="18" charset="2"/>
              <a:buNone/>
              <a:defRPr/>
            </a:pPr>
            <a:endParaRPr lang="ar-EG" sz="90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9000" b="1" dirty="0">
                <a:solidFill>
                  <a:schemeClr val="bg1"/>
                </a:solidFill>
                <a:latin typeface="Times New Roman" panose="02020603050405020304" pitchFamily="18" charset="0"/>
                <a:cs typeface="Times New Roman" panose="02020603050405020304" pitchFamily="18" charset="0"/>
              </a:rPr>
              <a:t> [جلست على قمة العالم، حينما أحسست في نفسي أني لا أخاف شيئًا ولا أشتهي شيئًا]..</a:t>
            </a:r>
          </a:p>
          <a:p>
            <a:pPr marL="0" indent="0" algn="r" fontAlgn="auto">
              <a:buFont typeface="Wingdings 3" pitchFamily="18" charset="2"/>
              <a:buNone/>
              <a:defRPr/>
            </a:pPr>
            <a:endParaRPr lang="ar-EG" sz="90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9000" b="1" dirty="0">
                <a:solidFill>
                  <a:schemeClr val="bg1"/>
                </a:solidFill>
                <a:latin typeface="Times New Roman" panose="02020603050405020304" pitchFamily="18" charset="0"/>
                <a:cs typeface="Times New Roman" panose="02020603050405020304" pitchFamily="18" charset="0"/>
              </a:rPr>
              <a:t>مثل هذا الإنسان لا يمكن أن يكتئب بل يقول في رضي:</a:t>
            </a:r>
          </a:p>
          <a:p>
            <a:pPr marL="0" indent="0" algn="r" fontAlgn="auto">
              <a:buFont typeface="Wingdings 3" pitchFamily="18" charset="2"/>
              <a:buNone/>
              <a:defRPr/>
            </a:pPr>
            <a:endParaRPr lang="ar-EG" sz="90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9000" b="1" dirty="0">
                <a:solidFill>
                  <a:schemeClr val="bg1"/>
                </a:solidFill>
                <a:latin typeface="Times New Roman" panose="02020603050405020304" pitchFamily="18" charset="0"/>
                <a:cs typeface="Times New Roman" panose="02020603050405020304" pitchFamily="18" charset="0"/>
              </a:rPr>
              <a:t>مادام الله المحب يرضي لي بهذا الوضع، فأنا أيضًا راض به..</a:t>
            </a:r>
          </a:p>
          <a:p>
            <a:pPr marL="0" indent="0" algn="r" fontAlgn="auto">
              <a:buFont typeface="Wingdings 3" pitchFamily="18" charset="2"/>
              <a:buNone/>
              <a:defRPr/>
            </a:pPr>
            <a:endParaRPr lang="ar-EG" sz="90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9000" b="1" dirty="0">
                <a:solidFill>
                  <a:schemeClr val="bg1"/>
                </a:solidFill>
                <a:latin typeface="Times New Roman" panose="02020603050405020304" pitchFamily="18" charset="0"/>
                <a:cs typeface="Times New Roman" panose="02020603050405020304" pitchFamily="18" charset="0"/>
              </a:rPr>
              <a:t>وبهذا الشعور، لن يتخلص فقط من الكآبة، بل بالأكثر يصل إلى حياة الشكر..</a:t>
            </a: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84213" y="85725"/>
            <a:ext cx="8534400" cy="1230313"/>
          </a:xfrm>
        </p:spPr>
        <p:txBody>
          <a:bodyPr/>
          <a:lstStyle/>
          <a:p>
            <a:pPr algn="ctr" fontAlgn="auto">
              <a:spcAft>
                <a:spcPts val="0"/>
              </a:spcAft>
              <a:defRPr/>
            </a:pPr>
            <a:r>
              <a:rPr lang="ar-EG" dirty="0"/>
              <a:t> </a:t>
            </a:r>
            <a:r>
              <a:rPr lang="ar-EG" sz="5400" b="1" dirty="0">
                <a:solidFill>
                  <a:schemeClr val="bg1"/>
                </a:solidFill>
                <a:latin typeface="Times New Roman" panose="02020603050405020304" pitchFamily="18" charset="0"/>
                <a:cs typeface="Times New Roman" panose="02020603050405020304" pitchFamily="18" charset="0"/>
              </a:rPr>
              <a:t>حياة الشكر وقاية وعلاج ضد الكآبة</a:t>
            </a:r>
            <a:endParaRPr lang="en-AU" sz="5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123825" y="1549400"/>
            <a:ext cx="11256963" cy="5135563"/>
          </a:xfrm>
        </p:spPr>
        <p:txBody>
          <a:bodyPr rtlCol="0">
            <a:normAutofit fontScale="92500"/>
          </a:bodyPr>
          <a:lstStyle/>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الإنسان المتدرب على حياة الشكر لن يصاب إطلاقًا بالكآبة..</a:t>
            </a: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ولهذا يقول لنا الرسول: " شاكرين في كل حين، على كل شيء" (أف5: 20) ويقول لنا الرسول: "افرحوا كل حين... اشكروا في كل شيء" (1تس5: 16: 18).</a:t>
            </a: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وهكذا تضع لنا الكنيسة صلاة الشكر في مقدمة كل صلاة، لا لكي نصليها فقط، بل لكي نحيا حياة الشكر...</a:t>
            </a:r>
          </a:p>
          <a:p>
            <a:pPr marL="0"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نشكر الله عل كل حال، ومن أجل كل حال، وفي كل حال.. حتى في وفاة أي حبيب نبدأ الصلاة عليه بالشكر</a:t>
            </a:r>
          </a:p>
          <a:p>
            <a:pPr fontAlgn="auto">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19113" y="630238"/>
            <a:ext cx="8451850" cy="6029325"/>
          </a:xfrm>
        </p:spPr>
        <p:txBody>
          <a:bodyPr rtlCol="0">
            <a:normAutofit fontScale="25000" lnSpcReduction="20000"/>
          </a:bodyPr>
          <a:lstStyle/>
          <a:p>
            <a:pPr marL="0" indent="0" algn="r" fontAlgn="auto">
              <a:buFont typeface="Wingdings 3" pitchFamily="18" charset="2"/>
              <a:buNone/>
              <a:defRPr/>
            </a:pPr>
            <a:r>
              <a:rPr lang="ar-EG" sz="14400" b="1" dirty="0">
                <a:solidFill>
                  <a:schemeClr val="bg1"/>
                </a:solidFill>
                <a:latin typeface="Times New Roman" panose="02020603050405020304" pitchFamily="18" charset="0"/>
                <a:cs typeface="Times New Roman" panose="02020603050405020304" pitchFamily="18" charset="0"/>
              </a:rPr>
              <a:t>مفرقين بين الكآبة السقيمة، حربًا كانت أم مرضًا..</a:t>
            </a:r>
          </a:p>
          <a:p>
            <a:pPr marL="0" indent="0" algn="r" fontAlgn="auto">
              <a:buFont typeface="Wingdings 3" pitchFamily="18" charset="2"/>
              <a:buNone/>
              <a:defRPr/>
            </a:pPr>
            <a:endParaRPr lang="ar-EG" sz="14400" b="1" dirty="0">
              <a:solidFill>
                <a:schemeClr val="bg2">
                  <a:lumMod val="75000"/>
                </a:schemeClr>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14400" b="1" dirty="0">
                <a:solidFill>
                  <a:schemeClr val="bg1"/>
                </a:solidFill>
                <a:latin typeface="Times New Roman" panose="02020603050405020304" pitchFamily="18" charset="0"/>
                <a:cs typeface="Times New Roman" panose="02020603050405020304" pitchFamily="18" charset="0"/>
              </a:rPr>
              <a:t>الكآبة المقدسة</a:t>
            </a:r>
          </a:p>
          <a:p>
            <a:pPr marL="0" indent="0" algn="r" fontAlgn="auto">
              <a:buFont typeface="Wingdings 3" pitchFamily="18" charset="2"/>
              <a:buNone/>
              <a:defRPr/>
            </a:pPr>
            <a:endParaRPr lang="ar-EG" sz="144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14400" b="1" dirty="0">
                <a:solidFill>
                  <a:schemeClr val="bg1"/>
                </a:solidFill>
                <a:latin typeface="Times New Roman" panose="02020603050405020304" pitchFamily="18" charset="0"/>
                <a:cs typeface="Times New Roman" panose="02020603050405020304" pitchFamily="18" charset="0"/>
              </a:rPr>
              <a:t>الكآبة الطبيعية</a:t>
            </a:r>
          </a:p>
          <a:p>
            <a:pPr marL="0" indent="0" algn="r" fontAlgn="auto">
              <a:buFont typeface="Wingdings 3" pitchFamily="18" charset="2"/>
              <a:buNone/>
              <a:defRPr/>
            </a:pPr>
            <a:endParaRPr lang="ar-EG" sz="14400" b="1" dirty="0">
              <a:solidFill>
                <a:schemeClr val="bg2">
                  <a:lumMod val="75000"/>
                </a:schemeClr>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14400" b="1" dirty="0">
                <a:solidFill>
                  <a:schemeClr val="bg1"/>
                </a:solidFill>
                <a:latin typeface="Times New Roman" panose="02020603050405020304" pitchFamily="18" charset="0"/>
                <a:cs typeface="Times New Roman" panose="02020603050405020304" pitchFamily="18" charset="0"/>
              </a:rPr>
              <a:t>الكآبة الخاطئة</a:t>
            </a:r>
          </a:p>
          <a:p>
            <a:pPr marL="0" indent="0" algn="r" fontAlgn="auto">
              <a:buFont typeface="Wingdings 3" pitchFamily="18" charset="2"/>
              <a:buNone/>
              <a:defRPr/>
            </a:pPr>
            <a:endParaRPr lang="ar-EG" sz="14400" b="1" dirty="0">
              <a:solidFill>
                <a:schemeClr val="bg2">
                  <a:lumMod val="75000"/>
                </a:schemeClr>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14400" b="1" dirty="0">
                <a:solidFill>
                  <a:schemeClr val="bg1"/>
                </a:solidFill>
                <a:latin typeface="Times New Roman" panose="02020603050405020304" pitchFamily="18" charset="0"/>
                <a:cs typeface="Times New Roman" panose="02020603050405020304" pitchFamily="18" charset="0"/>
              </a:rPr>
              <a:t>الكآبة المرضية</a:t>
            </a:r>
          </a:p>
          <a:p>
            <a:pPr marL="0" indent="0" fontAlgn="auto">
              <a:buFont typeface="Wingdings 3" pitchFamily="18" charset="2"/>
              <a:buNone/>
              <a:defRPr/>
            </a:pPr>
            <a:endParaRPr lang="ar-EG" sz="2700" dirty="0">
              <a:solidFill>
                <a:schemeClr val="bg2">
                  <a:lumMod val="75000"/>
                </a:schemeClr>
              </a:solidFill>
              <a:latin typeface="Times New Roman" panose="02020603050405020304" pitchFamily="18" charset="0"/>
              <a:cs typeface="Times New Roman" panose="02020603050405020304" pitchFamily="18" charset="0"/>
            </a:endParaRPr>
          </a:p>
          <a:p>
            <a:pPr marL="0" indent="0" fontAlgn="auto">
              <a:buFont typeface="Wingdings 3" pitchFamily="18" charset="2"/>
              <a:buNone/>
              <a:defRPr/>
            </a:pPr>
            <a:endParaRPr lang="ar-EG" sz="2700" dirty="0">
              <a:solidFill>
                <a:schemeClr val="bg2">
                  <a:lumMod val="75000"/>
                </a:schemeClr>
              </a:solidFill>
              <a:latin typeface="Times New Roman" panose="02020603050405020304" pitchFamily="18" charset="0"/>
              <a:cs typeface="Times New Roman" panose="02020603050405020304" pitchFamily="18" charset="0"/>
            </a:endParaRPr>
          </a:p>
          <a:p>
            <a:pPr marL="0" indent="0" fontAlgn="auto">
              <a:buFont typeface="Wingdings 3" pitchFamily="18" charset="2"/>
              <a:buNone/>
              <a:defRPr/>
            </a:pPr>
            <a:endParaRPr lang="ar-EG" sz="2700" dirty="0">
              <a:solidFill>
                <a:schemeClr val="bg2">
                  <a:lumMod val="75000"/>
                </a:schemeClr>
              </a:solidFill>
              <a:latin typeface="Times New Roman" panose="02020603050405020304" pitchFamily="18" charset="0"/>
              <a:cs typeface="Times New Roman" panose="02020603050405020304" pitchFamily="18" charset="0"/>
            </a:endParaRPr>
          </a:p>
          <a:p>
            <a:pPr marL="0" indent="0" fontAlgn="auto">
              <a:buFont typeface="Wingdings 3" pitchFamily="18" charset="2"/>
              <a:buNone/>
              <a:defRPr/>
            </a:pPr>
            <a:endParaRPr lang="en-AU" sz="2700"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309563"/>
            <a:ext cx="12192000" cy="1000125"/>
          </a:xfrm>
        </p:spPr>
        <p:txBody>
          <a:bodyPr>
            <a:normAutofit fontScale="90000"/>
          </a:bodyPr>
          <a:lstStyle/>
          <a:p>
            <a:pPr algn="ctr" fontAlgn="auto">
              <a:spcAft>
                <a:spcPts val="0"/>
              </a:spcAft>
              <a:defRPr/>
            </a:pPr>
            <a:r>
              <a:rPr lang="ar-EG" dirty="0"/>
              <a:t> </a:t>
            </a:r>
            <a:r>
              <a:rPr lang="ar-EG" sz="6000" b="1" dirty="0">
                <a:solidFill>
                  <a:schemeClr val="bg1"/>
                </a:solidFill>
                <a:latin typeface="Times New Roman" panose="02020603050405020304" pitchFamily="18" charset="0"/>
                <a:cs typeface="Times New Roman" panose="02020603050405020304" pitchFamily="18" charset="0"/>
              </a:rPr>
              <a:t>الفرح علاج ووقاية ضد الكآبة</a:t>
            </a:r>
            <a:endParaRPr lang="en-AU" sz="6000" b="1" dirty="0">
              <a:solidFill>
                <a:schemeClr val="bg1"/>
              </a:solidFill>
              <a:latin typeface="Times New Roman" panose="02020603050405020304" pitchFamily="18" charset="0"/>
              <a:cs typeface="Times New Roman" panose="02020603050405020304" pitchFamily="18" charset="0"/>
            </a:endParaRPr>
          </a:p>
        </p:txBody>
      </p:sp>
      <p:sp>
        <p:nvSpPr>
          <p:cNvPr id="51202" name="Content Placeholder 2"/>
          <p:cNvSpPr>
            <a:spLocks noGrp="1"/>
          </p:cNvSpPr>
          <p:nvPr>
            <p:ph idx="1"/>
          </p:nvPr>
        </p:nvSpPr>
        <p:spPr>
          <a:xfrm>
            <a:off x="0" y="1549400"/>
            <a:ext cx="12192000" cy="5373688"/>
          </a:xfrm>
        </p:spPr>
        <p:txBody>
          <a:bodyPr/>
          <a:lstStyle/>
          <a:p>
            <a:pPr marL="0" indent="0" algn="r">
              <a:buFont typeface="Wingdings 3" pitchFamily="18" charset="2"/>
              <a:buNone/>
            </a:pPr>
            <a:r>
              <a:rPr lang="ar-EG" sz="2800" b="1" smtClean="0">
                <a:solidFill>
                  <a:schemeClr val="bg1"/>
                </a:solidFill>
                <a:latin typeface="Times New Roman" pitchFamily="18" charset="0"/>
                <a:cs typeface="Times New Roman" pitchFamily="18" charset="0"/>
              </a:rPr>
              <a:t>المؤمن الذي يحيا في حياة الفرح بالرب، لا تستطع الكآبة أن تصل إليه.</a:t>
            </a:r>
          </a:p>
          <a:p>
            <a:pPr marL="0" indent="0" algn="r">
              <a:buFont typeface="Wingdings 3" pitchFamily="18" charset="2"/>
              <a:buNone/>
            </a:pPr>
            <a:endParaRPr lang="ar-EG" sz="28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800" b="1" smtClean="0">
                <a:solidFill>
                  <a:schemeClr val="bg1"/>
                </a:solidFill>
                <a:latin typeface="Times New Roman" pitchFamily="18" charset="0"/>
                <a:cs typeface="Times New Roman" pitchFamily="18" charset="0"/>
              </a:rPr>
              <a:t>هو فرحان لأنه وجد الرب. ومع الرب أصبح لا يريد شيئًا، ولا يكتئب بسبب شيء يكفيه الله</a:t>
            </a:r>
          </a:p>
          <a:p>
            <a:pPr marL="0" indent="0" algn="r">
              <a:buFont typeface="Wingdings 3" pitchFamily="18" charset="2"/>
              <a:buNone/>
            </a:pPr>
            <a:r>
              <a:rPr lang="ar-EG" sz="2800" b="1" smtClean="0">
                <a:solidFill>
                  <a:schemeClr val="bg1"/>
                </a:solidFill>
                <a:latin typeface="Times New Roman" pitchFamily="18" charset="0"/>
                <a:cs typeface="Times New Roman" pitchFamily="18" charset="0"/>
              </a:rPr>
              <a:t>وإن صادف شيئًا متعبًا، لا يفكر فيه كثيرًا، ولا يفحص أعماقه المحزنة أنما يلقيه جانبًا، حتى لا يعكر فرحة الرب</a:t>
            </a:r>
          </a:p>
          <a:p>
            <a:pPr marL="0" indent="0" algn="r">
              <a:buFont typeface="Wingdings 3" pitchFamily="18" charset="2"/>
              <a:buNone/>
            </a:pPr>
            <a:r>
              <a:rPr lang="ar-EG" sz="2800" b="1" smtClean="0">
                <a:solidFill>
                  <a:schemeClr val="bg1"/>
                </a:solidFill>
                <a:latin typeface="Times New Roman" pitchFamily="18" charset="0"/>
                <a:cs typeface="Times New Roman" pitchFamily="18" charset="0"/>
              </a:rPr>
              <a:t>وهو لا يستسلم لحرب الشيطان، بل يتمسك في إصرار بقول الرب لتلاميذه: "</a:t>
            </a:r>
            <a:r>
              <a:rPr lang="ar-EG" sz="2800" b="1" u="sng" smtClean="0">
                <a:solidFill>
                  <a:schemeClr val="bg1"/>
                </a:solidFill>
                <a:latin typeface="Times New Roman" pitchFamily="18" charset="0"/>
                <a:cs typeface="Times New Roman" pitchFamily="18" charset="0"/>
              </a:rPr>
              <a:t>ولا ينزع أحد فرحكم منكم" </a:t>
            </a:r>
            <a:r>
              <a:rPr lang="ar-EG" sz="2800" b="1" smtClean="0">
                <a:solidFill>
                  <a:schemeClr val="bg1"/>
                </a:solidFill>
                <a:latin typeface="Times New Roman" pitchFamily="18" charset="0"/>
                <a:cs typeface="Times New Roman" pitchFamily="18" charset="0"/>
              </a:rPr>
              <a:t>(يو16: 22).</a:t>
            </a:r>
          </a:p>
          <a:p>
            <a:pPr marL="0" indent="0" algn="r">
              <a:buFont typeface="Wingdings 3" pitchFamily="18" charset="2"/>
              <a:buNone/>
            </a:pPr>
            <a:endParaRPr lang="ar-EG" sz="2800" b="1" smtClean="0">
              <a:latin typeface="Times New Roman" pitchFamily="18" charset="0"/>
              <a:cs typeface="Times New Roman" pitchFamily="18" charset="0"/>
            </a:endParaRPr>
          </a:p>
          <a:p>
            <a:pPr marL="0" indent="0">
              <a:buFont typeface="Wingdings 3" pitchFamily="18" charset="2"/>
              <a:buNone/>
            </a:pPr>
            <a:endParaRPr lang="ar-EG" smtClean="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03188" y="139700"/>
            <a:ext cx="12017375" cy="6792913"/>
          </a:xfrm>
        </p:spPr>
        <p:txBody>
          <a:bodyPr rtlCol="0">
            <a:normAutofit/>
          </a:bodyPr>
          <a:lstStyle/>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اجمعوا آيات الكتاب التي تدعو إلى الفرح، احفظوها عن ظهر قلب، ورددوها بين الحين والآخر. واسترجعوها في ذاكرتكم كلما أحاطت بكم الضيقات وكلما حاربتكم الكآبة.</a:t>
            </a:r>
          </a:p>
          <a:p>
            <a:pPr marL="0" indent="0" algn="r" rtl="1"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وَتُعَيِّدُونَ عِيدًا لِلرَّبِّ سَبْعَةَ أَيَّامٍ. </a:t>
            </a:r>
            <a:r>
              <a:rPr lang="ar-EG" sz="3200" b="1" u="sng" dirty="0">
                <a:solidFill>
                  <a:schemeClr val="bg1"/>
                </a:solidFill>
                <a:latin typeface="Times New Roman" panose="02020603050405020304" pitchFamily="18" charset="0"/>
                <a:cs typeface="Times New Roman" panose="02020603050405020304" pitchFamily="18" charset="0"/>
              </a:rPr>
              <a:t>(عد 29: 12) </a:t>
            </a:r>
            <a:r>
              <a:rPr lang="ar-EG" sz="3200" b="1" dirty="0">
                <a:solidFill>
                  <a:schemeClr val="bg1"/>
                </a:solidFill>
                <a:latin typeface="Times New Roman" panose="02020603050405020304" pitchFamily="18" charset="0"/>
                <a:cs typeface="Times New Roman" panose="02020603050405020304" pitchFamily="18" charset="0"/>
              </a:rPr>
              <a:t>تُعَيِّدُونَ عِيدًا لِلرَّبِّ سَبْعَةَ أَيَّامٍ</a:t>
            </a:r>
            <a:r>
              <a:rPr lang="ar-EG" sz="3200" b="1" u="sng" dirty="0">
                <a:solidFill>
                  <a:schemeClr val="bg1"/>
                </a:solidFill>
                <a:latin typeface="Times New Roman" panose="02020603050405020304" pitchFamily="18" charset="0"/>
                <a:cs typeface="Times New Roman" panose="02020603050405020304" pitchFamily="18" charset="0"/>
              </a:rPr>
              <a:t>(لا 23: 39)</a:t>
            </a:r>
            <a:endParaRPr lang="ar-BH" sz="3200" b="1" u="sng" dirty="0">
              <a:solidFill>
                <a:schemeClr val="bg1"/>
              </a:solidFill>
              <a:latin typeface="Times New Roman" panose="02020603050405020304" pitchFamily="18" charset="0"/>
              <a:cs typeface="Times New Roman" panose="02020603050405020304" pitchFamily="18" charset="0"/>
            </a:endParaRPr>
          </a:p>
          <a:p>
            <a:pPr marL="0" indent="0" algn="r" rtl="1" fontAlgn="auto">
              <a:buFont typeface="Wingdings 3" pitchFamily="18" charset="2"/>
              <a:buNone/>
              <a:defRPr/>
            </a:pPr>
            <a:endParaRPr lang="ar-EG" sz="3200" u="sng"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وثقوا أنكم بالفرح والبشاشة تقدمون مثالًا طيبًا عن التدين السليم وثمره في القلب..</a:t>
            </a:r>
          </a:p>
          <a:p>
            <a:pPr marL="0" indent="0" algn="r" fontAlgn="auto">
              <a:buFont typeface="Wingdings 3" pitchFamily="18" charset="2"/>
              <a:buNone/>
              <a:defRPr/>
            </a:pPr>
            <a:endParaRPr lang="en-AU"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وهكذا ينجذب الناس إلى الدين، الذي استطاع أن يجعل حياتكم سعيدة. </a:t>
            </a:r>
            <a:endParaRPr lang="en-AU"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هو بعيد عن التعقيد، يأخذ كل المشاكل ببساطة قلب، وإن أحاطت به مشكلة، يعمل على حلها بقدر ما يستطيع، ويقول أنا ألقيتها بجملتها على الله، ويستمر في فرحه.</a:t>
            </a: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extLst>
          </p:cNvPr>
          <p:cNvSpPr>
            <a:spLocks noGrp="1"/>
          </p:cNvSpPr>
          <p:nvPr>
            <p:ph type="title"/>
          </p:nvPr>
        </p:nvSpPr>
        <p:spPr>
          <a:xfrm>
            <a:off x="363538" y="-120650"/>
            <a:ext cx="10347325" cy="7529513"/>
          </a:xfrm>
        </p:spPr>
        <p:txBody>
          <a:bodyPr/>
          <a:lstStyle/>
          <a:p>
            <a:pPr algn="r" fontAlgn="auto">
              <a:spcAft>
                <a:spcPts val="0"/>
              </a:spcAft>
              <a:defRPr/>
            </a:pPr>
            <a:r>
              <a:rPr lang="ar-EG" sz="2400" b="1" dirty="0">
                <a:solidFill>
                  <a:schemeClr val="bg1"/>
                </a:solidFill>
                <a:latin typeface="Times New Roman" panose="02020603050405020304" pitchFamily="18" charset="0"/>
                <a:cs typeface="Times New Roman" panose="02020603050405020304" pitchFamily="18" charset="0"/>
              </a:rPr>
              <a:t>"</a:t>
            </a:r>
            <a:r>
              <a:rPr lang="ar-EG" sz="3200" b="1" dirty="0">
                <a:solidFill>
                  <a:schemeClr val="bg1"/>
                </a:solidFill>
                <a:latin typeface="Times New Roman" panose="02020603050405020304" pitchFamily="18" charset="0"/>
                <a:cs typeface="Times New Roman" panose="02020603050405020304" pitchFamily="18" charset="0"/>
              </a:rPr>
              <a:t>سَبْعَةَ أَيَّامٍ تُعَيِّدُ لِلرَّبِّ إِلهِكَ فِي الْمَكَانِ الَّذِي يَخْتَارُهُ الرَّبُّ، لأَنَّ الرَّبَّ إِلهَكَ يُبَارِكُكَ فِي كُلِّ مَحْصُولِكَ وَفِي كُلِّ عَمَلِ يَدَيْكَ، </a:t>
            </a:r>
            <a:r>
              <a:rPr lang="ar-EG" sz="3200" b="1" u="sng" dirty="0">
                <a:solidFill>
                  <a:schemeClr val="bg1"/>
                </a:solidFill>
                <a:latin typeface="Times New Roman" panose="02020603050405020304" pitchFamily="18" charset="0"/>
                <a:cs typeface="Times New Roman" panose="02020603050405020304" pitchFamily="18" charset="0"/>
              </a:rPr>
              <a:t>فَلاَ تَكُونُ إِلاَّ فَرِحًا</a:t>
            </a:r>
            <a:r>
              <a:rPr lang="ar-EG" sz="3200" b="1" dirty="0">
                <a:solidFill>
                  <a:schemeClr val="bg1"/>
                </a:solidFill>
                <a:latin typeface="Times New Roman" panose="02020603050405020304" pitchFamily="18" charset="0"/>
                <a:cs typeface="Times New Roman" panose="02020603050405020304" pitchFamily="18" charset="0"/>
              </a:rPr>
              <a:t>." (تث 16: 15)</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"لكِنَّ </a:t>
            </a:r>
            <a:r>
              <a:rPr lang="ar-EG" sz="3200" b="1" u="sng" dirty="0">
                <a:solidFill>
                  <a:schemeClr val="bg1"/>
                </a:solidFill>
                <a:latin typeface="Times New Roman" panose="02020603050405020304" pitchFamily="18" charset="0"/>
                <a:cs typeface="Times New Roman" panose="02020603050405020304" pitchFamily="18" charset="0"/>
              </a:rPr>
              <a:t>أَحْزَانَنَا حَمَلَهَا</a:t>
            </a:r>
            <a:r>
              <a:rPr lang="ar-EG" sz="3200" b="1" dirty="0">
                <a:solidFill>
                  <a:schemeClr val="bg1"/>
                </a:solidFill>
                <a:latin typeface="Times New Roman" panose="02020603050405020304" pitchFamily="18" charset="0"/>
                <a:cs typeface="Times New Roman" panose="02020603050405020304" pitchFamily="18" charset="0"/>
              </a:rPr>
              <a:t>، وَأَوْجَاعَنَا تَحَمَّلَهَا. وَنَحْنُ حَسِبْنَاهُ مُصَابًا مَضْرُوبًا مِنَ اللهِ وَمَذْلُولًا." (إش 53: 4)</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rgbClr val="000000"/>
                </a:solidFill>
                <a:latin typeface="Times New Roman" panose="02020603050405020304" pitchFamily="18" charset="0"/>
                <a:cs typeface="Times New Roman" panose="02020603050405020304" pitchFamily="18" charset="0"/>
              </a:rPr>
              <a:t>"فِي كُلِّ </a:t>
            </a:r>
            <a:r>
              <a:rPr lang="ar-EG" sz="3200" b="1" u="sng" dirty="0">
                <a:solidFill>
                  <a:srgbClr val="000000"/>
                </a:solidFill>
                <a:latin typeface="Times New Roman" panose="02020603050405020304" pitchFamily="18" charset="0"/>
                <a:cs typeface="Times New Roman" panose="02020603050405020304" pitchFamily="18" charset="0"/>
              </a:rPr>
              <a:t>ضِيقِهِمْ تَضَايَقَ</a:t>
            </a:r>
            <a:r>
              <a:rPr lang="ar-EG" sz="3200" b="1" dirty="0">
                <a:solidFill>
                  <a:srgbClr val="000000"/>
                </a:solidFill>
                <a:latin typeface="Times New Roman" panose="02020603050405020304" pitchFamily="18" charset="0"/>
                <a:cs typeface="Times New Roman" panose="02020603050405020304" pitchFamily="18" charset="0"/>
              </a:rPr>
              <a:t>، وَمَلاَكُ حَضْرَتِهِ خَلَّصَهُمْ. بِمَحَبَّتِهِ وَرَأْفَتِهِ هُوَ فَكَّهُمْ وَرَفَعَهُمْ وَحَمَلَهُمْ كُلَّ الأَيَّامِ الْقَدِيمَةِ." (إش 63: 9)</a:t>
            </a:r>
            <a:r>
              <a:rPr lang="ar-EG" sz="3200" dirty="0">
                <a:solidFill>
                  <a:srgbClr val="000000"/>
                </a:solidFill>
                <a:latin typeface="Times New Roman" panose="02020603050405020304" pitchFamily="18" charset="0"/>
                <a:cs typeface="Times New Roman" panose="02020603050405020304" pitchFamily="18" charset="0"/>
              </a:rPr>
              <a:t/>
            </a:r>
            <a:br>
              <a:rPr lang="ar-EG" sz="3200" dirty="0">
                <a:solidFill>
                  <a:srgbClr val="000000"/>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
            </a:r>
            <a:br>
              <a:rPr lang="ar-EG" sz="3200" b="1" dirty="0">
                <a:solidFill>
                  <a:schemeClr val="bg1"/>
                </a:solidFill>
                <a:latin typeface="Times New Roman" panose="02020603050405020304" pitchFamily="18" charset="0"/>
                <a:cs typeface="Times New Roman" panose="02020603050405020304" pitchFamily="18" charset="0"/>
              </a:rPr>
            </a:br>
            <a:r>
              <a:rPr lang="ar-EG" sz="3200" b="1" dirty="0">
                <a:solidFill>
                  <a:schemeClr val="bg1"/>
                </a:solidFill>
                <a:latin typeface="Times New Roman" panose="02020603050405020304" pitchFamily="18" charset="0"/>
                <a:cs typeface="Times New Roman" panose="02020603050405020304" pitchFamily="18" charset="0"/>
              </a:rPr>
              <a:t>سَلاَمًا أَتْرُكُ لَكُمْ. سَلاَمِي أُعْطِيكُمْ. لَيْسَ كَمَا يُعْطِي الْعَالَمُ أُعْطِيكُمْ أَنَا. لاَ </a:t>
            </a:r>
            <a:r>
              <a:rPr lang="ar-EG" sz="3200" b="1" u="sng" dirty="0">
                <a:solidFill>
                  <a:schemeClr val="bg1"/>
                </a:solidFill>
                <a:latin typeface="Times New Roman" panose="02020603050405020304" pitchFamily="18" charset="0"/>
                <a:cs typeface="Times New Roman" panose="02020603050405020304" pitchFamily="18" charset="0"/>
              </a:rPr>
              <a:t>تَضْطَرِبْ قُلُوبُكُمْ وَلاَ تَرْهَبْ</a:t>
            </a:r>
            <a:r>
              <a:rPr lang="ar-EG" sz="3200" b="1" dirty="0">
                <a:solidFill>
                  <a:schemeClr val="bg1"/>
                </a:solidFill>
                <a:latin typeface="Times New Roman" panose="02020603050405020304" pitchFamily="18" charset="0"/>
                <a:cs typeface="Times New Roman" panose="02020603050405020304" pitchFamily="18" charset="0"/>
              </a:rPr>
              <a:t>." (يو 14: 27)</a:t>
            </a:r>
            <a:br>
              <a:rPr lang="ar-EG" sz="3200" b="1" dirty="0">
                <a:solidFill>
                  <a:schemeClr val="bg1"/>
                </a:solidFill>
                <a:latin typeface="Times New Roman" panose="02020603050405020304" pitchFamily="18" charset="0"/>
                <a:cs typeface="Times New Roman" panose="02020603050405020304" pitchFamily="18" charset="0"/>
              </a:rPr>
            </a:br>
            <a:endParaRPr lang="en-A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extLst>
          </p:cNvPr>
          <p:cNvSpPr>
            <a:spLocks noGrp="1"/>
          </p:cNvSpPr>
          <p:nvPr>
            <p:ph idx="1"/>
          </p:nvPr>
        </p:nvSpPr>
        <p:spPr>
          <a:xfrm>
            <a:off x="274638" y="417513"/>
            <a:ext cx="11053762" cy="6072187"/>
          </a:xfrm>
        </p:spPr>
        <p:txBody>
          <a:bodyPr rtlCol="0">
            <a:normAutofit/>
          </a:bodyPr>
          <a:lstStyle/>
          <a:p>
            <a:pPr marL="0" indent="0" algn="ctr" rtl="1" fontAlgn="auto">
              <a:lnSpc>
                <a:spcPts val="2500"/>
              </a:lnSpc>
              <a:buFont typeface="Wingdings 3" pitchFamily="18" charset="2"/>
              <a:buNone/>
              <a:defRPr/>
            </a:pPr>
            <a:r>
              <a:rPr lang="ar-EG" sz="5400" b="1" u="sng" dirty="0">
                <a:solidFill>
                  <a:srgbClr val="000000"/>
                </a:solidFill>
                <a:latin typeface="Times New Roman" panose="02020603050405020304" pitchFamily="18" charset="0"/>
                <a:cs typeface="Times New Roman" panose="02020603050405020304" pitchFamily="18" charset="0"/>
              </a:rPr>
              <a:t>والأعياد السيدية تنقسم إلي نوعين</a:t>
            </a:r>
            <a:endParaRPr lang="ar-BH" sz="5400" b="1" u="sng" dirty="0">
              <a:solidFill>
                <a:srgbClr val="000000"/>
              </a:solidFill>
              <a:latin typeface="Times New Roman" panose="02020603050405020304" pitchFamily="18" charset="0"/>
              <a:cs typeface="Times New Roman" panose="02020603050405020304" pitchFamily="18" charset="0"/>
            </a:endParaRPr>
          </a:p>
          <a:p>
            <a:pPr marL="0" indent="0" algn="ctr" rtl="1" fontAlgn="auto">
              <a:lnSpc>
                <a:spcPts val="2500"/>
              </a:lnSpc>
              <a:buFont typeface="Wingdings 3" pitchFamily="18" charset="2"/>
              <a:buNone/>
              <a:defRPr/>
            </a:pPr>
            <a:endParaRPr lang="ar-BH" sz="3200" dirty="0">
              <a:solidFill>
                <a:srgbClr val="000000"/>
              </a:solidFill>
              <a:latin typeface="Times New Roman" panose="02020603050405020304" pitchFamily="18" charset="0"/>
              <a:cs typeface="Times New Roman" panose="02020603050405020304" pitchFamily="18" charset="0"/>
            </a:endParaRPr>
          </a:p>
          <a:p>
            <a:pPr marL="0" indent="0" algn="ctr" rtl="1" fontAlgn="auto">
              <a:lnSpc>
                <a:spcPts val="2500"/>
              </a:lnSpc>
              <a:buFont typeface="Wingdings 3" pitchFamily="18" charset="2"/>
              <a:buNone/>
              <a:defRPr/>
            </a:pPr>
            <a:endParaRPr lang="ar-EG" sz="3200"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النوع الأول:</a:t>
            </a:r>
            <a:endParaRPr lang="ar-EG" sz="3200"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الأعياد السيدية الكبرى وهي تمس خلاصنا بصورة مباشرة كأعياد</a:t>
            </a:r>
            <a:endParaRPr lang="ar-BH" sz="3200" b="1"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 </a:t>
            </a:r>
            <a:r>
              <a:rPr lang="ar-EG" sz="3200" b="1" dirty="0">
                <a:solidFill>
                  <a:srgbClr val="4F29B0"/>
                </a:solidFill>
                <a:latin typeface="Times New Roman" panose="02020603050405020304" pitchFamily="18" charset="0"/>
                <a:cs typeface="Times New Roman" panose="02020603050405020304" pitchFamily="18" charset="0"/>
                <a:hlinkClick r:id="rId2"/>
              </a:rPr>
              <a:t>البشارة</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3"/>
              </a:rPr>
              <a:t>الميلاد</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4"/>
              </a:rPr>
              <a:t>الغطاس</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5"/>
              </a:rPr>
              <a:t>الشعانين</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6"/>
              </a:rPr>
              <a:t>القيامة</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7"/>
              </a:rPr>
              <a:t>الصعود</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8"/>
              </a:rPr>
              <a:t>العنصرة</a:t>
            </a:r>
            <a:r>
              <a:rPr lang="ar-EG" sz="3200" b="1" dirty="0">
                <a:solidFill>
                  <a:srgbClr val="000000"/>
                </a:solidFill>
                <a:latin typeface="Times New Roman" panose="02020603050405020304" pitchFamily="18" charset="0"/>
                <a:cs typeface="Times New Roman" panose="02020603050405020304" pitchFamily="18" charset="0"/>
              </a:rPr>
              <a:t>..</a:t>
            </a:r>
            <a:endParaRPr lang="ar-BH" sz="3200" b="1"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endParaRPr lang="ar-EG" sz="3200"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النوع الثاني:</a:t>
            </a:r>
            <a:endParaRPr lang="ar-EG" sz="3200"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الأعياد السيدية الصغرى وهي تذكارات لأحداث تخص السيد المسيح مثل:</a:t>
            </a:r>
            <a:endParaRPr lang="ar-BH" sz="3200" b="1" dirty="0">
              <a:solidFill>
                <a:srgbClr val="000000"/>
              </a:solidFill>
              <a:latin typeface="Times New Roman" panose="02020603050405020304" pitchFamily="18" charset="0"/>
              <a:cs typeface="Times New Roman" panose="02020603050405020304" pitchFamily="18" charset="0"/>
            </a:endParaRPr>
          </a:p>
          <a:p>
            <a:pPr marL="0" indent="0" algn="just" rtl="1" fontAlgn="auto">
              <a:lnSpc>
                <a:spcPts val="2500"/>
              </a:lnSpc>
              <a:buFont typeface="Wingdings 3" pitchFamily="18" charset="2"/>
              <a:buNone/>
              <a:defRPr/>
            </a:pPr>
            <a:r>
              <a:rPr lang="ar-EG" sz="3200" b="1" dirty="0">
                <a:solidFill>
                  <a:srgbClr val="000000"/>
                </a:solidFill>
                <a:latin typeface="Times New Roman" panose="02020603050405020304" pitchFamily="18" charset="0"/>
                <a:cs typeface="Times New Roman" panose="02020603050405020304" pitchFamily="18" charset="0"/>
              </a:rPr>
              <a:t> </a:t>
            </a:r>
            <a:r>
              <a:rPr lang="ar-EG" sz="3200" b="1" dirty="0">
                <a:solidFill>
                  <a:srgbClr val="4F29B0"/>
                </a:solidFill>
                <a:latin typeface="Times New Roman" panose="02020603050405020304" pitchFamily="18" charset="0"/>
                <a:cs typeface="Times New Roman" panose="02020603050405020304" pitchFamily="18" charset="0"/>
                <a:hlinkClick r:id="rId9"/>
              </a:rPr>
              <a:t>الختان</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10"/>
              </a:rPr>
              <a:t>عرس قانا الجليل</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11"/>
              </a:rPr>
              <a:t>دخول الرب الهيكل بعد 40 يومًا من ولادته</a:t>
            </a:r>
            <a:r>
              <a:rPr lang="ar-EG" sz="3200" b="1" dirty="0">
                <a:solidFill>
                  <a:srgbClr val="000000"/>
                </a:solidFill>
                <a:latin typeface="Times New Roman" panose="02020603050405020304" pitchFamily="18" charset="0"/>
                <a:cs typeface="Times New Roman" panose="02020603050405020304" pitchFamily="18" charset="0"/>
              </a:rPr>
              <a:t>- </a:t>
            </a:r>
            <a:r>
              <a:rPr lang="ar-EG" sz="3200" b="1" dirty="0">
                <a:solidFill>
                  <a:srgbClr val="4F29B0"/>
                </a:solidFill>
                <a:latin typeface="Times New Roman" panose="02020603050405020304" pitchFamily="18" charset="0"/>
                <a:cs typeface="Times New Roman" panose="02020603050405020304" pitchFamily="18" charset="0"/>
                <a:hlinkClick r:id="rId12"/>
              </a:rPr>
              <a:t>منحه العشاء السري لتلاميذه</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13"/>
              </a:rPr>
              <a:t>أحد توما المعروف بالأحد الجديد بعد القيامة بأسبوع</a:t>
            </a:r>
            <a:r>
              <a:rPr lang="ar-EG" sz="3200" b="1" dirty="0">
                <a:solidFill>
                  <a:srgbClr val="000000"/>
                </a:solidFill>
                <a:latin typeface="Times New Roman" panose="02020603050405020304" pitchFamily="18" charset="0"/>
                <a:cs typeface="Times New Roman" panose="02020603050405020304" pitchFamily="18" charset="0"/>
              </a:rPr>
              <a:t>- </a:t>
            </a:r>
            <a:r>
              <a:rPr lang="ar-EG" sz="3200" b="1" dirty="0">
                <a:solidFill>
                  <a:srgbClr val="4F29B0"/>
                </a:solidFill>
                <a:latin typeface="Times New Roman" panose="02020603050405020304" pitchFamily="18" charset="0"/>
                <a:cs typeface="Times New Roman" panose="02020603050405020304" pitchFamily="18" charset="0"/>
                <a:hlinkClick r:id="rId14"/>
              </a:rPr>
              <a:t>دخوله أرض مصر لهروبه من هيرودس</a:t>
            </a:r>
            <a:r>
              <a:rPr lang="ar-EG" sz="3200" b="1" dirty="0">
                <a:solidFill>
                  <a:srgbClr val="000000"/>
                </a:solidFill>
                <a:latin typeface="Times New Roman" panose="02020603050405020304" pitchFamily="18" charset="0"/>
                <a:cs typeface="Times New Roman" panose="02020603050405020304" pitchFamily="18" charset="0"/>
              </a:rPr>
              <a:t> - </a:t>
            </a:r>
            <a:r>
              <a:rPr lang="ar-EG" sz="3200" b="1" dirty="0">
                <a:solidFill>
                  <a:srgbClr val="4F29B0"/>
                </a:solidFill>
                <a:latin typeface="Times New Roman" panose="02020603050405020304" pitchFamily="18" charset="0"/>
                <a:cs typeface="Times New Roman" panose="02020603050405020304" pitchFamily="18" charset="0"/>
                <a:hlinkClick r:id="rId15"/>
              </a:rPr>
              <a:t>تجليه علي الجبل</a:t>
            </a:r>
            <a:r>
              <a:rPr lang="ar-EG" sz="3200" b="1" dirty="0">
                <a:solidFill>
                  <a:srgbClr val="000000"/>
                </a:solidFill>
                <a:latin typeface="Times New Roman" panose="02020603050405020304" pitchFamily="18" charset="0"/>
                <a:cs typeface="Times New Roman" panose="02020603050405020304" pitchFamily="18" charset="0"/>
              </a:rPr>
              <a:t>.</a:t>
            </a:r>
            <a:endParaRPr lang="ar-EG" sz="3200" dirty="0">
              <a:solidFill>
                <a:srgbClr val="000000"/>
              </a:solidFill>
              <a:latin typeface="Times New Roman" panose="02020603050405020304" pitchFamily="18" charset="0"/>
              <a:cs typeface="Times New Roman" panose="02020603050405020304" pitchFamily="18" charset="0"/>
            </a:endParaRP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12192000" cy="1941513"/>
          </a:xfrm>
        </p:spPr>
        <p:txBody>
          <a:bodyPr/>
          <a:lstStyle/>
          <a:p>
            <a:pPr algn="ctr" fontAlgn="auto">
              <a:spcAft>
                <a:spcPts val="0"/>
              </a:spcAft>
              <a:defRPr/>
            </a:pPr>
            <a:r>
              <a:rPr lang="ar-EG" sz="6000" b="1" dirty="0">
                <a:solidFill>
                  <a:schemeClr val="bg1"/>
                </a:solidFill>
                <a:latin typeface="Times New Roman" panose="02020603050405020304" pitchFamily="18" charset="0"/>
                <a:cs typeface="Times New Roman" panose="02020603050405020304" pitchFamily="18" charset="0"/>
              </a:rPr>
              <a:t>الواقعية وعلاج الكآبة</a:t>
            </a:r>
            <a:endParaRPr lang="en-AU" sz="6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extLst>
          </p:cNvPr>
          <p:cNvSpPr>
            <a:spLocks noGrp="1"/>
          </p:cNvSpPr>
          <p:nvPr>
            <p:ph idx="1"/>
          </p:nvPr>
        </p:nvSpPr>
        <p:spPr>
          <a:xfrm>
            <a:off x="0" y="1624013"/>
            <a:ext cx="12192000" cy="5233987"/>
          </a:xfrm>
        </p:spPr>
        <p:txBody>
          <a:bodyPr rtlCol="0">
            <a:normAutofit lnSpcReduction="10000"/>
          </a:bodyPr>
          <a:lstStyle/>
          <a:p>
            <a:pPr marL="0" indent="0" fontAlgn="auto">
              <a:buFont typeface="Wingdings 3" pitchFamily="18" charset="2"/>
              <a:buNone/>
              <a:defRPr/>
            </a:pPr>
            <a:endParaRPr lang="ar-EG" dirty="0">
              <a:solidFill>
                <a:schemeClr val="bg2">
                  <a:lumMod val="75000"/>
                </a:schemeClr>
              </a:solidFill>
            </a:endParaRP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ونقصد بها أن تعيش في الواقع وليس في الخيال، ولا في مثاليات خيالية..</a:t>
            </a:r>
          </a:p>
          <a:p>
            <a:pPr marL="0"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لا تتصور وضعًا خياليًا لتعيش فيه أو مثاليات خيالية ليعيش فيها غيرك فإن لم تجد هذا ولا ذاك، تلقي بنفسك في الكآبة..</a:t>
            </a:r>
          </a:p>
          <a:p>
            <a:pPr marL="0" indent="0" algn="r" fontAlgn="auto">
              <a:buFont typeface="Wingdings 3" pitchFamily="18" charset="2"/>
              <a:buNone/>
              <a:defRPr/>
            </a:pPr>
            <a:endParaRPr lang="ar-EG" sz="36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600" b="1" dirty="0">
                <a:solidFill>
                  <a:schemeClr val="bg1"/>
                </a:solidFill>
                <a:latin typeface="Times New Roman" panose="02020603050405020304" pitchFamily="18" charset="0"/>
                <a:cs typeface="Times New Roman" panose="02020603050405020304" pitchFamily="18" charset="0"/>
              </a:rPr>
              <a:t>كذلك لا تفترض مثالية خيالية في جميع الناس، ولا حتى في خدام الكنيسة، افترض الواقع، أنهم بشر لئلا إذا صدمت بمثالية أحدهم، تتحطم وتتعب وتكتئب..</a:t>
            </a:r>
          </a:p>
          <a:p>
            <a:pPr marL="0" indent="0" fontAlgn="auto">
              <a:buFont typeface="Wingdings 3" pitchFamily="18" charset="2"/>
              <a:buNone/>
              <a:defRPr/>
            </a:pPr>
            <a:endParaRPr lang="ar-EG" dirty="0">
              <a:solidFill>
                <a:schemeClr val="bg2">
                  <a:lumMod val="75000"/>
                </a:schemeClr>
              </a:solidFill>
            </a:endParaRPr>
          </a:p>
          <a:p>
            <a:pPr marL="0" indent="0" fontAlgn="auto">
              <a:buFont typeface="Wingdings 3" pitchFamily="18" charset="2"/>
              <a:buNone/>
              <a:defRPr/>
            </a:pPr>
            <a:endParaRPr lang="ar-EG"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130175" y="112713"/>
            <a:ext cx="11980863" cy="6745287"/>
          </a:xfrm>
        </p:spPr>
        <p:txBody>
          <a:bodyPr/>
          <a:lstStyle/>
          <a:p>
            <a:pPr marL="0" indent="0" algn="r">
              <a:buFont typeface="Wingdings 3" pitchFamily="18" charset="2"/>
              <a:buNone/>
            </a:pPr>
            <a:r>
              <a:rPr lang="ar-EG" sz="3600" b="1" smtClean="0">
                <a:solidFill>
                  <a:schemeClr val="bg1"/>
                </a:solidFill>
                <a:latin typeface="Times New Roman" pitchFamily="18" charset="0"/>
                <a:cs typeface="Times New Roman" pitchFamily="18" charset="0"/>
              </a:rPr>
              <a:t>إن أخطأ منهم أحد، صل من أجله، ولا تتعقد بسببه. إن الكتاب قد شرح لنا أخطاء رسل وأنبياء وقديسين، وبقوا في حكم الله كما هم، على الرغم من أخطائهم.</a:t>
            </a:r>
          </a:p>
          <a:p>
            <a:pPr marL="0" indent="0" algn="r">
              <a:buFont typeface="Wingdings 3" pitchFamily="18" charset="2"/>
              <a:buNone/>
            </a:pPr>
            <a:endParaRPr lang="ar-EG" sz="36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3600" b="1" smtClean="0">
                <a:solidFill>
                  <a:schemeClr val="bg1"/>
                </a:solidFill>
                <a:latin typeface="Times New Roman" pitchFamily="18" charset="0"/>
                <a:cs typeface="Times New Roman" pitchFamily="18" charset="0"/>
              </a:rPr>
              <a:t>أخطاء الناس اعتبرها طبيعية، جزاءًا من طبيعة الإنسان المائلة، ولا تدعها تحطم نفسيتك.</a:t>
            </a:r>
          </a:p>
          <a:p>
            <a:pPr marL="0" indent="0" algn="r">
              <a:buFont typeface="Wingdings 3" pitchFamily="18" charset="2"/>
              <a:buNone/>
            </a:pPr>
            <a:endParaRPr lang="ar-EG" sz="36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3600" b="1" smtClean="0">
                <a:solidFill>
                  <a:schemeClr val="bg1"/>
                </a:solidFill>
                <a:latin typeface="Times New Roman" pitchFamily="18" charset="0"/>
                <a:cs typeface="Times New Roman" pitchFamily="18" charset="0"/>
              </a:rPr>
              <a:t>كثير من الناس يتعبون من معاملات الآخرين وأخطائهم، كما لو كانوا يفترضون في هؤلاء الآخرين عصمة لا تخطئ، بينما العصمة هي لله وحده..</a:t>
            </a:r>
          </a:p>
          <a:p>
            <a:pPr marL="0" indent="0">
              <a:buFont typeface="Wingdings 3" pitchFamily="18" charset="2"/>
              <a:buNone/>
            </a:pPr>
            <a:endParaRPr lang="en-AU" smtClean="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66775" y="149225"/>
            <a:ext cx="11188700" cy="942975"/>
          </a:xfrm>
        </p:spPr>
        <p:txBody>
          <a:bodyPr>
            <a:noAutofit/>
          </a:bodyPr>
          <a:lstStyle/>
          <a:p>
            <a:pPr algn="ctr" fontAlgn="auto">
              <a:spcAft>
                <a:spcPts val="0"/>
              </a:spcAft>
              <a:defRPr/>
            </a:pPr>
            <a:r>
              <a:rPr lang="ar-EG" sz="8800" u="sng" dirty="0">
                <a:solidFill>
                  <a:schemeClr val="bg1"/>
                </a:solidFill>
                <a:latin typeface="Times New Roman" panose="02020603050405020304" pitchFamily="18" charset="0"/>
                <a:cs typeface="Times New Roman" panose="02020603050405020304" pitchFamily="18" charset="0"/>
              </a:rPr>
              <a:t> المثاليات</a:t>
            </a:r>
            <a:endParaRPr lang="en-AU" sz="8800" u="sng" dirty="0">
              <a:solidFill>
                <a:schemeClr val="bg1"/>
              </a:solidFill>
              <a:latin typeface="Times New Roman" panose="02020603050405020304" pitchFamily="18" charset="0"/>
              <a:cs typeface="Times New Roman" panose="02020603050405020304" pitchFamily="18" charset="0"/>
            </a:endParaRPr>
          </a:p>
        </p:txBody>
      </p:sp>
      <p:sp>
        <p:nvSpPr>
          <p:cNvPr id="57346" name="Content Placeholder 2"/>
          <p:cNvSpPr>
            <a:spLocks noGrp="1"/>
          </p:cNvSpPr>
          <p:nvPr>
            <p:ph idx="1"/>
          </p:nvPr>
        </p:nvSpPr>
        <p:spPr>
          <a:xfrm>
            <a:off x="288925" y="1092200"/>
            <a:ext cx="11536363" cy="5578475"/>
          </a:xfrm>
        </p:spPr>
        <p:txBody>
          <a:bodyPr/>
          <a:lstStyle/>
          <a:p>
            <a:pPr marL="0" indent="0" algn="r">
              <a:buFont typeface="Wingdings 3" pitchFamily="18" charset="2"/>
              <a:buNone/>
            </a:pPr>
            <a:r>
              <a:rPr lang="ar-EG" sz="2400" b="1" smtClean="0">
                <a:solidFill>
                  <a:schemeClr val="bg1"/>
                </a:solidFill>
                <a:latin typeface="Times New Roman" pitchFamily="18" charset="0"/>
                <a:cs typeface="Times New Roman" pitchFamily="18" charset="0"/>
              </a:rPr>
              <a:t>حسن وواجب أن ندعو إلى المثاليات فطريق الكمال طويل، والسلوك فيه يحتاج إلى جهاد وصبر.</a:t>
            </a:r>
          </a:p>
          <a:p>
            <a:pPr marL="0" indent="0" algn="r">
              <a:buFont typeface="Wingdings 3" pitchFamily="18" charset="2"/>
              <a:buNone/>
            </a:pPr>
            <a:endParaRPr lang="ar-EG" sz="24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400" b="1" smtClean="0">
                <a:solidFill>
                  <a:schemeClr val="bg1"/>
                </a:solidFill>
                <a:latin typeface="Times New Roman" pitchFamily="18" charset="0"/>
                <a:cs typeface="Times New Roman" pitchFamily="18" charset="0"/>
              </a:rPr>
              <a:t>ويليق بنا أن نفرح بكل خطوة نخطوها في الطريق، وليس أن نحزن ونكتئب بسبب الخطوات الباقية التي علينا أن خطوها فيما بعد..</a:t>
            </a:r>
          </a:p>
          <a:p>
            <a:pPr marL="0" indent="0" algn="r">
              <a:buFont typeface="Wingdings 3" pitchFamily="18" charset="2"/>
              <a:buNone/>
            </a:pPr>
            <a:endParaRPr lang="ar-EG" sz="24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400" b="1" smtClean="0">
                <a:solidFill>
                  <a:schemeClr val="bg1"/>
                </a:solidFill>
                <a:latin typeface="Times New Roman" pitchFamily="18" charset="0"/>
                <a:cs typeface="Times New Roman" pitchFamily="18" charset="0"/>
              </a:rPr>
              <a:t>وبدلًا من أن نكتئب على ما ينقصنا نصلي لكي يعين الله ضعفنا ويكمل نقصاتنا.</a:t>
            </a:r>
          </a:p>
          <a:p>
            <a:pPr marL="0" indent="0" algn="r">
              <a:buFont typeface="Wingdings 3" pitchFamily="18" charset="2"/>
              <a:buNone/>
            </a:pPr>
            <a:endParaRPr lang="ar-EG" sz="24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2400" b="1" smtClean="0">
                <a:solidFill>
                  <a:schemeClr val="bg1"/>
                </a:solidFill>
                <a:latin typeface="Times New Roman" pitchFamily="18" charset="0"/>
                <a:cs typeface="Times New Roman" pitchFamily="18" charset="0"/>
              </a:rPr>
              <a:t>إن الكآبة لا تعالجنا، بل قد تعطلنا وقد يتخذها العدو لإلقائنا في اليأس..</a:t>
            </a:r>
            <a:endParaRPr lang="en-AU" sz="24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130175"/>
            <a:ext cx="12020550" cy="6727825"/>
          </a:xfrm>
        </p:spPr>
        <p:txBody>
          <a:bodyPr rtlCol="0">
            <a:normAutofit lnSpcReduction="10000"/>
          </a:bodyPr>
          <a:lstStyle/>
          <a:p>
            <a:pPr marL="0" indent="0" algn="ctr" fontAlgn="auto">
              <a:buFont typeface="Wingdings 3" pitchFamily="18" charset="2"/>
              <a:buNone/>
              <a:defRPr/>
            </a:pPr>
            <a:r>
              <a:rPr lang="ar-EG" sz="7100" b="1" u="sng" dirty="0">
                <a:solidFill>
                  <a:schemeClr val="bg2">
                    <a:lumMod val="75000"/>
                  </a:schemeClr>
                </a:solidFill>
                <a:latin typeface="Times New Roman" panose="02020603050405020304" pitchFamily="18" charset="0"/>
                <a:cs typeface="Times New Roman" panose="02020603050405020304" pitchFamily="18" charset="0"/>
              </a:rPr>
              <a:t>الاعتبارات العشر</a:t>
            </a:r>
            <a:endParaRPr lang="ar-EG" sz="7100" b="1" u="sng"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1.اعتبر </a:t>
            </a:r>
            <a:r>
              <a:rPr lang="ar-EG" sz="2600" b="1" u="sng" dirty="0">
                <a:solidFill>
                  <a:schemeClr val="bg1"/>
                </a:solidFill>
                <a:latin typeface="Times New Roman" panose="02020603050405020304" pitchFamily="18" charset="0"/>
                <a:cs typeface="Times New Roman" panose="02020603050405020304" pitchFamily="18" charset="0"/>
              </a:rPr>
              <a:t>كل شخص </a:t>
            </a:r>
            <a:r>
              <a:rPr lang="ar-EG" sz="2600" b="1" dirty="0">
                <a:solidFill>
                  <a:schemeClr val="bg1"/>
                </a:solidFill>
                <a:latin typeface="Times New Roman" panose="02020603050405020304" pitchFamily="18" charset="0"/>
                <a:cs typeface="Times New Roman" panose="02020603050405020304" pitchFamily="18" charset="0"/>
              </a:rPr>
              <a:t>سوف تقابله هو ترتيب الهي وليس صدفة</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2.اعتبر </a:t>
            </a:r>
            <a:r>
              <a:rPr lang="ar-EG" sz="2600" b="1" u="sng" dirty="0">
                <a:solidFill>
                  <a:schemeClr val="bg1"/>
                </a:solidFill>
                <a:latin typeface="Times New Roman" panose="02020603050405020304" pitchFamily="18" charset="0"/>
                <a:cs typeface="Times New Roman" panose="02020603050405020304" pitchFamily="18" charset="0"/>
              </a:rPr>
              <a:t>كل مشكلة  </a:t>
            </a:r>
            <a:r>
              <a:rPr lang="ar-EG" sz="2600" b="1" dirty="0">
                <a:solidFill>
                  <a:schemeClr val="bg1"/>
                </a:solidFill>
                <a:latin typeface="Times New Roman" panose="02020603050405020304" pitchFamily="18" charset="0"/>
                <a:cs typeface="Times New Roman" panose="02020603050405020304" pitchFamily="18" charset="0"/>
              </a:rPr>
              <a:t>لها دور في خلاصك</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3.اعتبر </a:t>
            </a:r>
            <a:r>
              <a:rPr lang="ar-EG" sz="2600" b="1" u="sng" dirty="0">
                <a:solidFill>
                  <a:schemeClr val="bg1"/>
                </a:solidFill>
                <a:latin typeface="Times New Roman" panose="02020603050405020304" pitchFamily="18" charset="0"/>
                <a:cs typeface="Times New Roman" panose="02020603050405020304" pitchFamily="18" charset="0"/>
              </a:rPr>
              <a:t>كل وقت </a:t>
            </a:r>
            <a:r>
              <a:rPr lang="ar-EG" sz="2600" b="1" dirty="0">
                <a:solidFill>
                  <a:schemeClr val="bg1"/>
                </a:solidFill>
                <a:latin typeface="Times New Roman" panose="02020603050405020304" pitchFamily="18" charset="0"/>
                <a:cs typeface="Times New Roman" panose="02020603050405020304" pitchFamily="18" charset="0"/>
              </a:rPr>
              <a:t>فاضي فرصة صلاة وانجيل</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4.اعتبر </a:t>
            </a:r>
            <a:r>
              <a:rPr lang="ar-EG" sz="2600" b="1" u="sng" dirty="0">
                <a:solidFill>
                  <a:schemeClr val="bg1"/>
                </a:solidFill>
                <a:latin typeface="Times New Roman" panose="02020603050405020304" pitchFamily="18" charset="0"/>
                <a:cs typeface="Times New Roman" panose="02020603050405020304" pitchFamily="18" charset="0"/>
              </a:rPr>
              <a:t>كل فشل </a:t>
            </a:r>
            <a:r>
              <a:rPr lang="ar-EG" sz="2600" b="1" dirty="0">
                <a:solidFill>
                  <a:schemeClr val="bg1"/>
                </a:solidFill>
                <a:latin typeface="Times New Roman" panose="02020603050405020304" pitchFamily="18" charset="0"/>
                <a:cs typeface="Times New Roman" panose="02020603050405020304" pitchFamily="18" charset="0"/>
              </a:rPr>
              <a:t>درس في التواضع و الحكمة</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5.اعتبر </a:t>
            </a:r>
            <a:r>
              <a:rPr lang="ar-EG" sz="2600" b="1" u="sng" dirty="0">
                <a:solidFill>
                  <a:schemeClr val="bg1"/>
                </a:solidFill>
                <a:latin typeface="Times New Roman" panose="02020603050405020304" pitchFamily="18" charset="0"/>
                <a:cs typeface="Times New Roman" panose="02020603050405020304" pitchFamily="18" charset="0"/>
              </a:rPr>
              <a:t>كل توبة عن خطية </a:t>
            </a:r>
            <a:r>
              <a:rPr lang="ar-EG" sz="2600" b="1" dirty="0">
                <a:solidFill>
                  <a:schemeClr val="bg1"/>
                </a:solidFill>
                <a:latin typeface="Times New Roman" panose="02020603050405020304" pitchFamily="18" charset="0"/>
                <a:cs typeface="Times New Roman" panose="02020603050405020304" pitchFamily="18" charset="0"/>
              </a:rPr>
              <a:t>هي فرصة تتمتع بحضن ربنا وتقول مع المرنم" اعظمك يارب لانك احتضنتني ولم تشمت بي اعدائي"</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6.اعتبر </a:t>
            </a:r>
            <a:r>
              <a:rPr lang="ar-EG" sz="2600" b="1" u="sng" dirty="0">
                <a:solidFill>
                  <a:schemeClr val="bg1"/>
                </a:solidFill>
                <a:latin typeface="Times New Roman" panose="02020603050405020304" pitchFamily="18" charset="0"/>
                <a:cs typeface="Times New Roman" panose="02020603050405020304" pitchFamily="18" charset="0"/>
              </a:rPr>
              <a:t>كل خدمة </a:t>
            </a:r>
            <a:r>
              <a:rPr lang="ar-EG" sz="2600" b="1" dirty="0">
                <a:solidFill>
                  <a:schemeClr val="bg1"/>
                </a:solidFill>
                <a:latin typeface="Times New Roman" panose="02020603050405020304" pitchFamily="18" charset="0"/>
                <a:cs typeface="Times New Roman" panose="02020603050405020304" pitchFamily="18" charset="0"/>
              </a:rPr>
              <a:t>هي استثمار سماوي</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7.اعتبر </a:t>
            </a:r>
            <a:r>
              <a:rPr lang="ar-EG" sz="2600" b="1" u="sng" dirty="0">
                <a:solidFill>
                  <a:schemeClr val="bg1"/>
                </a:solidFill>
                <a:latin typeface="Times New Roman" panose="02020603050405020304" pitchFamily="18" charset="0"/>
                <a:cs typeface="Times New Roman" panose="02020603050405020304" pitchFamily="18" charset="0"/>
              </a:rPr>
              <a:t>كل محنة وضيقة </a:t>
            </a:r>
            <a:r>
              <a:rPr lang="ar-EG" sz="2600" b="1" dirty="0">
                <a:solidFill>
                  <a:schemeClr val="bg1"/>
                </a:solidFill>
                <a:latin typeface="Times New Roman" panose="02020603050405020304" pitchFamily="18" charset="0"/>
                <a:cs typeface="Times New Roman" panose="02020603050405020304" pitchFamily="18" charset="0"/>
              </a:rPr>
              <a:t>هي دفعة الى الامام في طريق السماء </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8.اعتبر </a:t>
            </a:r>
            <a:r>
              <a:rPr lang="ar-EG" sz="2600" b="1" u="sng" dirty="0">
                <a:solidFill>
                  <a:schemeClr val="bg1"/>
                </a:solidFill>
                <a:latin typeface="Times New Roman" panose="02020603050405020304" pitchFamily="18" charset="0"/>
                <a:cs typeface="Times New Roman" panose="02020603050405020304" pitchFamily="18" charset="0"/>
              </a:rPr>
              <a:t>كل عظة </a:t>
            </a:r>
            <a:r>
              <a:rPr lang="ar-EG" sz="2600" b="1" dirty="0">
                <a:solidFill>
                  <a:schemeClr val="bg1"/>
                </a:solidFill>
                <a:latin typeface="Times New Roman" panose="02020603050405020304" pitchFamily="18" charset="0"/>
                <a:cs typeface="Times New Roman" panose="02020603050405020304" pitchFamily="18" charset="0"/>
              </a:rPr>
              <a:t>رسالة شخصية انت في حاجة اليها </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9.اعتبر </a:t>
            </a:r>
            <a:r>
              <a:rPr lang="ar-EG" sz="2600" b="1" u="sng" dirty="0">
                <a:solidFill>
                  <a:schemeClr val="bg1"/>
                </a:solidFill>
                <a:latin typeface="Times New Roman" panose="02020603050405020304" pitchFamily="18" charset="0"/>
                <a:cs typeface="Times New Roman" panose="02020603050405020304" pitchFamily="18" charset="0"/>
              </a:rPr>
              <a:t>كل قداس </a:t>
            </a:r>
            <a:r>
              <a:rPr lang="ar-EG" sz="2600" b="1" dirty="0">
                <a:solidFill>
                  <a:schemeClr val="bg1"/>
                </a:solidFill>
                <a:latin typeface="Times New Roman" panose="02020603050405020304" pitchFamily="18" charset="0"/>
                <a:cs typeface="Times New Roman" panose="02020603050405020304" pitchFamily="18" charset="0"/>
              </a:rPr>
              <a:t>خروج من الارض الى السماء </a:t>
            </a:r>
          </a:p>
          <a:p>
            <a:pPr marL="0" indent="0" algn="r" fontAlgn="auto">
              <a:buFont typeface="Wingdings 3" pitchFamily="18" charset="2"/>
              <a:buNone/>
              <a:defRPr/>
            </a:pPr>
            <a:r>
              <a:rPr lang="ar-EG" sz="2600" b="1" dirty="0">
                <a:solidFill>
                  <a:schemeClr val="bg1"/>
                </a:solidFill>
                <a:latin typeface="Times New Roman" panose="02020603050405020304" pitchFamily="18" charset="0"/>
                <a:cs typeface="Times New Roman" panose="02020603050405020304" pitchFamily="18" charset="0"/>
              </a:rPr>
              <a:t>10.اعتبر </a:t>
            </a:r>
            <a:r>
              <a:rPr lang="ar-EG" sz="2600" b="1" u="sng" dirty="0">
                <a:solidFill>
                  <a:schemeClr val="bg1"/>
                </a:solidFill>
                <a:latin typeface="Times New Roman" panose="02020603050405020304" pitchFamily="18" charset="0"/>
                <a:cs typeface="Times New Roman" panose="02020603050405020304" pitchFamily="18" charset="0"/>
              </a:rPr>
              <a:t>كل يوم </a:t>
            </a:r>
            <a:r>
              <a:rPr lang="ar-EG" sz="2600" b="1" dirty="0">
                <a:solidFill>
                  <a:schemeClr val="bg1"/>
                </a:solidFill>
                <a:latin typeface="Times New Roman" panose="02020603050405020304" pitchFamily="18" charset="0"/>
                <a:cs typeface="Times New Roman" panose="02020603050405020304" pitchFamily="18" charset="0"/>
              </a:rPr>
              <a:t>هدية حب من اله طيب</a:t>
            </a:r>
          </a:p>
          <a:p>
            <a:pPr fontAlgn="auto">
              <a:defRPr/>
            </a:pPr>
            <a:endParaRPr lang="en-AU"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p:cNvPicPr>
            <a:picLocks noGrp="1" noChangeAspect="1"/>
          </p:cNvPicPr>
          <p:nvPr>
            <p:ph idx="1"/>
          </p:nvPr>
        </p:nvPicPr>
        <p:blipFill>
          <a:blip r:embed="rId2"/>
          <a:srcRect/>
          <a:stretch>
            <a:fillRect/>
          </a:stretch>
        </p:blipFill>
        <p:spPr>
          <a:xfrm>
            <a:off x="684213" y="1739900"/>
            <a:ext cx="8534400" cy="1506538"/>
          </a:xfrm>
        </p:spPr>
      </p:pic>
      <p:sp>
        <p:nvSpPr>
          <p:cNvPr id="59394" name="Rectangle 5"/>
          <p:cNvSpPr>
            <a:spLocks noChangeArrowheads="1"/>
          </p:cNvSpPr>
          <p:nvPr/>
        </p:nvSpPr>
        <p:spPr bwMode="auto">
          <a:xfrm>
            <a:off x="98425" y="1244600"/>
            <a:ext cx="11995150" cy="5386388"/>
          </a:xfrm>
          <a:prstGeom prst="rect">
            <a:avLst/>
          </a:prstGeom>
          <a:noFill/>
          <a:ln w="9525">
            <a:noFill/>
            <a:miter lim="800000"/>
            <a:headEnd/>
            <a:tailEnd/>
          </a:ln>
        </p:spPr>
        <p:txBody>
          <a:bodyPr>
            <a:spAutoFit/>
          </a:bodyPr>
          <a:lstStyle/>
          <a:p>
            <a:pPr marL="257175" indent="-257175" defTabSz="685800">
              <a:spcBef>
                <a:spcPct val="20000"/>
              </a:spcBef>
              <a:buClr>
                <a:srgbClr val="FFCC00"/>
              </a:buClr>
              <a:buSzPct val="70000"/>
            </a:pPr>
            <a:r>
              <a:rPr lang="en-US" altLang="en-US" sz="4000">
                <a:solidFill>
                  <a:schemeClr val="bg1"/>
                </a:solidFill>
              </a:rPr>
              <a:t>While we all feel sad, moody or low from time to time, some people experience these feelings intensely, for long periods of time (weeks, months or even years) and sometimes without any apparent reason.</a:t>
            </a:r>
          </a:p>
          <a:p>
            <a:pPr marL="257175" indent="-257175" defTabSz="685800">
              <a:spcBef>
                <a:spcPct val="20000"/>
              </a:spcBef>
              <a:buClr>
                <a:srgbClr val="FFCC00"/>
              </a:buClr>
              <a:buSzPct val="70000"/>
            </a:pPr>
            <a:endParaRPr lang="en-US" altLang="en-US" sz="4000">
              <a:solidFill>
                <a:schemeClr val="bg1"/>
              </a:solidFill>
            </a:endParaRPr>
          </a:p>
          <a:p>
            <a:pPr marL="257175" indent="-257175" algn="ctr" defTabSz="685800">
              <a:spcBef>
                <a:spcPct val="20000"/>
              </a:spcBef>
              <a:buClr>
                <a:srgbClr val="FFCC00"/>
              </a:buClr>
              <a:buSzPct val="70000"/>
            </a:pPr>
            <a:r>
              <a:rPr lang="en-US" altLang="en-US" sz="4000" b="1" u="sng">
                <a:solidFill>
                  <a:schemeClr val="bg1"/>
                </a:solidFill>
              </a:rPr>
              <a:t>Depression is</a:t>
            </a:r>
          </a:p>
          <a:p>
            <a:pPr marL="257175" indent="-257175" defTabSz="685800">
              <a:spcBef>
                <a:spcPct val="20000"/>
              </a:spcBef>
              <a:buClr>
                <a:srgbClr val="FFCC00"/>
              </a:buClr>
              <a:buSzPct val="70000"/>
            </a:pPr>
            <a:r>
              <a:rPr lang="en-US" altLang="en-US" sz="4000">
                <a:solidFill>
                  <a:schemeClr val="bg1"/>
                </a:solidFill>
              </a:rPr>
              <a:t>more than just a low mood – it’s a serious condition that has an impact on both physical and mental health.</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0" y="0"/>
            <a:ext cx="12101513" cy="6858000"/>
          </a:xfrm>
        </p:spPr>
        <p:txBody>
          <a:bodyPr rtlCol="0">
            <a:normAutofit fontScale="92500"/>
          </a:bodyPr>
          <a:lstStyle/>
          <a:p>
            <a:pPr marL="257175" indent="-257175" algn="ctr" defTabSz="685800">
              <a:spcAft>
                <a:spcPct val="0"/>
              </a:spcAft>
              <a:buClr>
                <a:srgbClr val="FFCC00"/>
              </a:buClr>
              <a:buSzPct val="70000"/>
              <a:buFont typeface="Wingdings 3" pitchFamily="18" charset="2"/>
              <a:buNone/>
              <a:defRPr/>
            </a:pPr>
            <a:r>
              <a:rPr lang="en-US" altLang="en-US" sz="4400" dirty="0">
                <a:solidFill>
                  <a:schemeClr val="bg1"/>
                </a:solidFill>
                <a:latin typeface="Times New Roman" panose="02020603050405020304" pitchFamily="18" charset="0"/>
                <a:cs typeface="Times New Roman" panose="02020603050405020304" pitchFamily="18" charset="0"/>
              </a:rPr>
              <a:t>On average, </a:t>
            </a:r>
            <a:r>
              <a:rPr lang="en-US" altLang="en-US" sz="4400" u="sng" dirty="0">
                <a:solidFill>
                  <a:schemeClr val="bg1"/>
                </a:solidFill>
                <a:latin typeface="Times New Roman" panose="02020603050405020304" pitchFamily="18" charset="0"/>
                <a:cs typeface="Times New Roman" panose="02020603050405020304" pitchFamily="18" charset="0"/>
              </a:rPr>
              <a:t>one in six </a:t>
            </a:r>
            <a:r>
              <a:rPr lang="en-US" altLang="en-US" sz="4400" dirty="0">
                <a:solidFill>
                  <a:schemeClr val="bg1"/>
                </a:solidFill>
                <a:latin typeface="Times New Roman" panose="02020603050405020304" pitchFamily="18" charset="0"/>
                <a:cs typeface="Times New Roman" panose="02020603050405020304" pitchFamily="18" charset="0"/>
              </a:rPr>
              <a:t>people ,</a:t>
            </a:r>
          </a:p>
          <a:p>
            <a:pPr marL="257175" indent="-257175" defTabSz="685800">
              <a:spcAft>
                <a:spcPct val="0"/>
              </a:spcAft>
              <a:buClr>
                <a:srgbClr val="FFCC00"/>
              </a:buClr>
              <a:buSzPct val="70000"/>
              <a:buFont typeface="Wingdings 3" pitchFamily="18" charset="2"/>
              <a:buNone/>
              <a:defRPr/>
            </a:pPr>
            <a:r>
              <a:rPr lang="en-US" altLang="en-US" sz="4400" dirty="0">
                <a:solidFill>
                  <a:schemeClr val="bg1"/>
                </a:solidFill>
                <a:latin typeface="Times New Roman" panose="02020603050405020304" pitchFamily="18" charset="0"/>
                <a:cs typeface="Times New Roman" panose="02020603050405020304" pitchFamily="18" charset="0"/>
              </a:rPr>
              <a:t> One in five women and One in eight men –</a:t>
            </a:r>
          </a:p>
          <a:p>
            <a:pPr marL="257175" indent="-257175" defTabSz="685800">
              <a:spcAft>
                <a:spcPct val="0"/>
              </a:spcAft>
              <a:buClr>
                <a:srgbClr val="FFCC00"/>
              </a:buClr>
              <a:buSzPct val="70000"/>
              <a:buFont typeface="Wingdings 3" pitchFamily="18" charset="2"/>
              <a:buNone/>
              <a:defRPr/>
            </a:pPr>
            <a:r>
              <a:rPr lang="en-US" altLang="en-US" sz="4400" dirty="0">
                <a:solidFill>
                  <a:schemeClr val="bg1"/>
                </a:solidFill>
                <a:latin typeface="Times New Roman" panose="02020603050405020304" pitchFamily="18" charset="0"/>
                <a:cs typeface="Times New Roman" panose="02020603050405020304" pitchFamily="18" charset="0"/>
              </a:rPr>
              <a:t> will experience depression at some stage of their lives</a:t>
            </a:r>
          </a:p>
          <a:p>
            <a:pPr marL="257175" indent="-257175" defTabSz="685800">
              <a:spcAft>
                <a:spcPct val="0"/>
              </a:spcAft>
              <a:buClr>
                <a:srgbClr val="FFCC00"/>
              </a:buClr>
              <a:buSzPct val="70000"/>
              <a:buFont typeface="Wingdings 3" pitchFamily="18" charset="2"/>
              <a:buNone/>
              <a:defRPr/>
            </a:pPr>
            <a:endParaRPr lang="en-US" altLang="en-US" sz="4400" dirty="0">
              <a:solidFill>
                <a:schemeClr val="bg1"/>
              </a:solidFill>
              <a:latin typeface="Times New Roman" panose="02020603050405020304" pitchFamily="18" charset="0"/>
              <a:cs typeface="Times New Roman" panose="02020603050405020304" pitchFamily="18" charset="0"/>
            </a:endParaRPr>
          </a:p>
          <a:p>
            <a:pPr marL="257175" indent="-257175" defTabSz="685800">
              <a:spcAft>
                <a:spcPct val="0"/>
              </a:spcAft>
              <a:buClr>
                <a:srgbClr val="FFCC00"/>
              </a:buClr>
              <a:buSzPct val="70000"/>
              <a:buFont typeface="Wingdings 3" pitchFamily="18" charset="2"/>
              <a:buNone/>
              <a:defRPr/>
            </a:pPr>
            <a:r>
              <a:rPr lang="en-US" altLang="en-US" sz="4400" dirty="0">
                <a:solidFill>
                  <a:schemeClr val="bg1"/>
                </a:solidFill>
                <a:latin typeface="Times New Roman" panose="02020603050405020304" pitchFamily="18" charset="0"/>
                <a:cs typeface="Times New Roman" panose="02020603050405020304" pitchFamily="18" charset="0"/>
              </a:rPr>
              <a:t> </a:t>
            </a:r>
            <a:r>
              <a:rPr lang="en-US" altLang="en-US" sz="4400" b="1" u="sng" dirty="0">
                <a:solidFill>
                  <a:schemeClr val="bg1"/>
                </a:solidFill>
                <a:latin typeface="Times New Roman" panose="02020603050405020304" pitchFamily="18" charset="0"/>
                <a:cs typeface="Times New Roman" panose="02020603050405020304" pitchFamily="18" charset="0"/>
              </a:rPr>
              <a:t>Depression is treatable and effective treatments are available. </a:t>
            </a:r>
          </a:p>
          <a:p>
            <a:pPr marL="257175" indent="-257175" defTabSz="685800">
              <a:spcAft>
                <a:spcPct val="0"/>
              </a:spcAft>
              <a:buClr>
                <a:srgbClr val="FFCC00"/>
              </a:buClr>
              <a:buSzPct val="70000"/>
              <a:buFont typeface="Wingdings 3" pitchFamily="18" charset="2"/>
              <a:buNone/>
              <a:defRPr/>
            </a:pPr>
            <a:endParaRPr lang="en-US" altLang="en-US" sz="4400" b="1" u="sng" dirty="0">
              <a:solidFill>
                <a:schemeClr val="bg1"/>
              </a:solidFill>
              <a:latin typeface="Times New Roman" panose="02020603050405020304" pitchFamily="18" charset="0"/>
              <a:cs typeface="Times New Roman" panose="02020603050405020304" pitchFamily="18" charset="0"/>
            </a:endParaRPr>
          </a:p>
          <a:p>
            <a:pPr marL="257175" indent="-257175" defTabSz="685800">
              <a:spcAft>
                <a:spcPct val="0"/>
              </a:spcAft>
              <a:buClr>
                <a:srgbClr val="FFCC00"/>
              </a:buClr>
              <a:buSzPct val="70000"/>
              <a:buFont typeface="Wingdings 3" pitchFamily="18" charset="2"/>
              <a:buNone/>
              <a:defRPr/>
            </a:pPr>
            <a:r>
              <a:rPr lang="en-US" altLang="en-US" sz="4400" b="1" u="sng" dirty="0">
                <a:solidFill>
                  <a:schemeClr val="bg1"/>
                </a:solidFill>
                <a:latin typeface="Times New Roman" panose="02020603050405020304" pitchFamily="18" charset="0"/>
                <a:cs typeface="Times New Roman" panose="02020603050405020304" pitchFamily="18" charset="0"/>
              </a:rPr>
              <a:t>Over 1 million adults in Australia experience</a:t>
            </a:r>
          </a:p>
          <a:p>
            <a:pPr marL="257175" indent="-257175" defTabSz="685800" rtl="1">
              <a:spcAft>
                <a:spcPct val="0"/>
              </a:spcAft>
              <a:buClr>
                <a:srgbClr val="FFCC00"/>
              </a:buClr>
              <a:buSzPct val="70000"/>
              <a:buFont typeface="Wingdings 3" pitchFamily="18" charset="2"/>
              <a:buNone/>
              <a:defRPr/>
            </a:pPr>
            <a:r>
              <a:rPr lang="en-US" altLang="en-US" sz="4400" b="1" u="sng" dirty="0">
                <a:solidFill>
                  <a:schemeClr val="bg1"/>
                </a:solidFill>
                <a:latin typeface="Times New Roman" panose="02020603050405020304" pitchFamily="18" charset="0"/>
                <a:cs typeface="Times New Roman" panose="02020603050405020304" pitchFamily="18" charset="0"/>
              </a:rPr>
              <a:t>depression every year.</a:t>
            </a:r>
            <a:endParaRPr lang="en-AU"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2036763" y="2128838"/>
            <a:ext cx="6400800" cy="3641725"/>
          </a:xfrm>
        </p:spPr>
        <p:txBody>
          <a:bodyPr>
            <a:normAutofit fontScale="90000"/>
          </a:bodyPr>
          <a:lstStyle/>
          <a:p>
            <a:pPr algn="r" fontAlgn="auto">
              <a:spcAft>
                <a:spcPts val="0"/>
              </a:spcAft>
              <a:defRPr/>
            </a:pPr>
            <a:r>
              <a:rPr lang="ar-EG" b="1" dirty="0">
                <a:solidFill>
                  <a:srgbClr val="000000"/>
                </a:solidFill>
                <a:latin typeface="Arial" panose="020B0604020202020204" pitchFamily="34" charset="0"/>
                <a:cs typeface="Arial" panose="020B0604020202020204" pitchFamily="34" charset="0"/>
              </a:rPr>
              <a:t>مثال ذلك </a:t>
            </a:r>
            <a:r>
              <a:rPr lang="ar-EG" b="1" dirty="0">
                <a:solidFill>
                  <a:srgbClr val="4F29B0"/>
                </a:solidFill>
                <a:latin typeface="Arial" panose="020B0604020202020204" pitchFamily="34" charset="0"/>
                <a:cs typeface="Arial" panose="020B0604020202020204" pitchFamily="34" charset="0"/>
                <a:hlinkClick r:id="rId2"/>
              </a:rPr>
              <a:t>نحميا</a:t>
            </a:r>
            <a:r>
              <a:rPr lang="ar-EG" b="1" dirty="0">
                <a:solidFill>
                  <a:srgbClr val="000000"/>
                </a:solidFill>
                <a:latin typeface="Helvetica Neue"/>
              </a:rPr>
              <a:t> </a:t>
            </a:r>
            <a:r>
              <a:rPr lang="ar-EG" b="1" dirty="0">
                <a:solidFill>
                  <a:srgbClr val="000000"/>
                </a:solidFill>
                <a:latin typeface="Arial" panose="020B0604020202020204" pitchFamily="34" charset="0"/>
                <a:cs typeface="Arial" panose="020B0604020202020204" pitchFamily="34" charset="0"/>
              </a:rPr>
              <a:t>سمع أن </a:t>
            </a:r>
            <a:r>
              <a:rPr lang="ar-EG" b="1" dirty="0">
                <a:solidFill>
                  <a:srgbClr val="4F29B0"/>
                </a:solidFill>
                <a:latin typeface="Arial" panose="020B0604020202020204" pitchFamily="34" charset="0"/>
                <a:cs typeface="Arial" panose="020B0604020202020204" pitchFamily="34" charset="0"/>
                <a:hlinkClick r:id="rId3"/>
              </a:rPr>
              <a:t>أورشليم</a:t>
            </a:r>
            <a:r>
              <a:rPr lang="ar-EG" b="1" dirty="0">
                <a:solidFill>
                  <a:srgbClr val="000000"/>
                </a:solidFill>
                <a:latin typeface="Arial" panose="020B0604020202020204" pitchFamily="34" charset="0"/>
                <a:cs typeface="Arial" panose="020B0604020202020204" pitchFamily="34" charset="0"/>
              </a:rPr>
              <a:t> سورها منهدم، وأبوابها محروقة </a:t>
            </a:r>
            <a:r>
              <a:rPr lang="ar-EG" b="1" dirty="0">
                <a:solidFill>
                  <a:srgbClr val="4F29B0"/>
                </a:solidFill>
                <a:latin typeface="Arial" panose="020B0604020202020204" pitchFamily="34" charset="0"/>
                <a:cs typeface="Arial" panose="020B0604020202020204" pitchFamily="34" charset="0"/>
                <a:hlinkClick r:id="rId4"/>
              </a:rPr>
              <a:t>بالنار</a:t>
            </a:r>
            <a:r>
              <a:rPr lang="ar-EG" b="1" dirty="0">
                <a:solidFill>
                  <a:srgbClr val="000000"/>
                </a:solidFill>
                <a:latin typeface="Arial" panose="020B0604020202020204" pitchFamily="34" charset="0"/>
                <a:cs typeface="Arial" panose="020B0604020202020204" pitchFamily="34" charset="0"/>
              </a:rPr>
              <a:t>، وشعبها في عار عظيم.. يقول: "فجلست وبكيت، ونمت أيامًا وصليت..." (نح1: 4).</a:t>
            </a:r>
            <a:br>
              <a:rPr lang="ar-EG" b="1" dirty="0">
                <a:solidFill>
                  <a:srgbClr val="000000"/>
                </a:solidFill>
                <a:latin typeface="Arial" panose="020B0604020202020204" pitchFamily="34" charset="0"/>
                <a:cs typeface="Arial" panose="020B0604020202020204" pitchFamily="34" charset="0"/>
              </a:rPr>
            </a:br>
            <a:r>
              <a:rPr lang="ar-EG" b="1" dirty="0">
                <a:solidFill>
                  <a:srgbClr val="000000"/>
                </a:solidFill>
                <a:latin typeface="Arial" panose="020B0604020202020204" pitchFamily="34" charset="0"/>
                <a:cs typeface="Arial" panose="020B0604020202020204" pitchFamily="34" charset="0"/>
              </a:rPr>
              <a:t/>
            </a:r>
            <a:br>
              <a:rPr lang="ar-EG" b="1" dirty="0">
                <a:solidFill>
                  <a:srgbClr val="000000"/>
                </a:solidFill>
                <a:latin typeface="Arial" panose="020B0604020202020204" pitchFamily="34" charset="0"/>
                <a:cs typeface="Arial" panose="020B0604020202020204" pitchFamily="34" charset="0"/>
              </a:rPr>
            </a:br>
            <a:r>
              <a:rPr lang="ar-EG" b="1" dirty="0">
                <a:solidFill>
                  <a:srgbClr val="000000"/>
                </a:solidFill>
                <a:latin typeface="Arial" panose="020B0604020202020204" pitchFamily="34" charset="0"/>
                <a:cs typeface="Arial" panose="020B0604020202020204" pitchFamily="34" charset="0"/>
              </a:rPr>
              <a:t>هذه الكآبة دفعت نحميا إلى الصلاة والصوم، وإلى عمل إيجابي فعال</a:t>
            </a:r>
            <a:endParaRPr lang="en-AU" dirty="0">
              <a:latin typeface="Arial" panose="020B0604020202020204" pitchFamily="34" charset="0"/>
              <a:cs typeface="Arial" panose="020B0604020202020204" pitchFamily="34" charset="0"/>
            </a:endParaRPr>
          </a:p>
        </p:txBody>
      </p:sp>
      <p:sp>
        <p:nvSpPr>
          <p:cNvPr id="4" name="Content Placeholder 2">
            <a:extLst>
              <a:ext uri="{FF2B5EF4-FFF2-40B4-BE49-F238E27FC236}"/>
            </a:extLst>
          </p:cNvPr>
          <p:cNvSpPr>
            <a:spLocks noGrp="1"/>
          </p:cNvSpPr>
          <p:nvPr>
            <p:ph idx="1"/>
          </p:nvPr>
        </p:nvSpPr>
        <p:spPr>
          <a:xfrm>
            <a:off x="2036763" y="0"/>
            <a:ext cx="6400800" cy="2422525"/>
          </a:xfrm>
        </p:spPr>
        <p:txBody>
          <a:bodyPr rtlCol="0">
            <a:normAutofit/>
          </a:bodyPr>
          <a:lstStyle/>
          <a:p>
            <a:pPr marL="0" indent="0" algn="ctr" rtl="1" fontAlgn="auto">
              <a:buFont typeface="Wingdings 3" pitchFamily="18" charset="2"/>
              <a:buNone/>
              <a:defRPr/>
            </a:pPr>
            <a:r>
              <a:rPr lang="ar-SA" sz="6600" b="1" dirty="0">
                <a:solidFill>
                  <a:schemeClr val="bg1"/>
                </a:solidFill>
                <a:latin typeface="Times New Roman" panose="02020603050405020304" pitchFamily="18" charset="0"/>
                <a:cs typeface="Times New Roman" panose="02020603050405020304" pitchFamily="18" charset="0"/>
                <a:hlinkClick r:id="rId5"/>
              </a:rPr>
              <a:t>الكآبة المقدسة</a:t>
            </a:r>
            <a:endParaRPr lang="ar-SA" sz="6600" dirty="0">
              <a:solidFill>
                <a:schemeClr val="bg1"/>
              </a:solidFill>
              <a:latin typeface="Times New Roman" panose="02020603050405020304" pitchFamily="18" charset="0"/>
              <a:cs typeface="Times New Roman" panose="02020603050405020304" pitchFamily="18" charset="0"/>
            </a:endParaRPr>
          </a:p>
          <a:p>
            <a:pPr fontAlgn="auto">
              <a:defRPr/>
            </a:pPr>
            <a:endParaRPr lang="en-AU" dirty="0">
              <a:solidFill>
                <a:schemeClr val="bg2">
                  <a:lumMod val="75000"/>
                </a:schemeClr>
              </a:solidFill>
              <a:latin typeface="Arabic Typesetting" panose="03020402040406030203" pitchFamily="66" charset="-78"/>
              <a:cs typeface="Arabic Typesetting" panose="03020402040406030203" pitchFamily="66" charset="-78"/>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extLst>
          </p:cNvPr>
          <p:cNvSpPr>
            <a:spLocks noGrp="1" noRot="1" noChangeArrowheads="1"/>
          </p:cNvSpPr>
          <p:nvPr>
            <p:ph type="title"/>
          </p:nvPr>
        </p:nvSpPr>
        <p:spPr>
          <a:xfrm>
            <a:off x="363538" y="261938"/>
            <a:ext cx="11653837" cy="1647825"/>
          </a:xfrm>
        </p:spPr>
        <p:txBody>
          <a:bodyPr/>
          <a:lstStyle/>
          <a:p>
            <a:pPr algn="ctr" fontAlgn="auto">
              <a:spcAft>
                <a:spcPts val="0"/>
              </a:spcAft>
              <a:defRPr/>
            </a:pPr>
            <a:r>
              <a:rPr lang="en-AU" altLang="en-US" sz="4800" b="1" dirty="0">
                <a:solidFill>
                  <a:schemeClr val="bg1"/>
                </a:solidFill>
                <a:latin typeface="Times New Roman" panose="02020603050405020304" pitchFamily="18" charset="0"/>
                <a:cs typeface="Times New Roman" panose="02020603050405020304" pitchFamily="18" charset="0"/>
              </a:rPr>
              <a:t>Recognising triggers</a:t>
            </a:r>
          </a:p>
        </p:txBody>
      </p:sp>
      <p:sp>
        <p:nvSpPr>
          <p:cNvPr id="61442" name="Rectangle 3"/>
          <p:cNvSpPr>
            <a:spLocks noGrp="1" noChangeArrowheads="1"/>
          </p:cNvSpPr>
          <p:nvPr>
            <p:ph idx="1"/>
          </p:nvPr>
        </p:nvSpPr>
        <p:spPr>
          <a:xfrm>
            <a:off x="363538" y="1492250"/>
            <a:ext cx="11364912" cy="4954588"/>
          </a:xfrm>
        </p:spPr>
        <p:txBody>
          <a:bodyPr/>
          <a:lstStyle/>
          <a:p>
            <a:pPr>
              <a:lnSpc>
                <a:spcPct val="90000"/>
              </a:lnSpc>
              <a:buFontTx/>
              <a:buNone/>
            </a:pPr>
            <a:r>
              <a:rPr lang="en-AU" altLang="en-US" sz="3200" b="1" smtClean="0">
                <a:solidFill>
                  <a:schemeClr val="bg1"/>
                </a:solidFill>
                <a:latin typeface="Times New Roman" pitchFamily="18" charset="0"/>
                <a:cs typeface="Times New Roman" pitchFamily="18" charset="0"/>
              </a:rPr>
              <a:t>* Family and relationship problems.</a:t>
            </a:r>
          </a:p>
          <a:p>
            <a:pPr>
              <a:lnSpc>
                <a:spcPct val="90000"/>
              </a:lnSpc>
              <a:buFontTx/>
              <a:buNone/>
            </a:pPr>
            <a:endParaRPr lang="en-AU" altLang="en-US" sz="3200" b="1" smtClean="0">
              <a:solidFill>
                <a:schemeClr val="bg1"/>
              </a:solidFill>
              <a:latin typeface="Times New Roman" pitchFamily="18" charset="0"/>
              <a:cs typeface="Times New Roman" pitchFamily="18" charset="0"/>
            </a:endParaRPr>
          </a:p>
          <a:p>
            <a:pPr>
              <a:lnSpc>
                <a:spcPct val="90000"/>
              </a:lnSpc>
              <a:buFont typeface="Wingdings" pitchFamily="2" charset="2"/>
              <a:buNone/>
            </a:pPr>
            <a:r>
              <a:rPr lang="en-AU" altLang="en-US" sz="3200" b="1" smtClean="0">
                <a:solidFill>
                  <a:schemeClr val="bg1"/>
                </a:solidFill>
                <a:latin typeface="Times New Roman" pitchFamily="18" charset="0"/>
                <a:cs typeface="Times New Roman" pitchFamily="18" charset="0"/>
              </a:rPr>
              <a:t>*Financial difficulties, change in living arrangements, changing jobs or losing</a:t>
            </a:r>
            <a:r>
              <a:rPr lang="ar-EG" altLang="en-US" sz="3200" b="1" smtClean="0">
                <a:solidFill>
                  <a:schemeClr val="bg1"/>
                </a:solidFill>
                <a:latin typeface="Times New Roman" pitchFamily="18" charset="0"/>
                <a:cs typeface="Times New Roman" pitchFamily="18" charset="0"/>
              </a:rPr>
              <a:t> </a:t>
            </a:r>
            <a:r>
              <a:rPr lang="en-AU" altLang="en-US" sz="3200" b="1" smtClean="0">
                <a:solidFill>
                  <a:schemeClr val="bg1"/>
                </a:solidFill>
                <a:latin typeface="Times New Roman" pitchFamily="18" charset="0"/>
                <a:cs typeface="Times New Roman" pitchFamily="18" charset="0"/>
              </a:rPr>
              <a:t>a job, having other health problems .</a:t>
            </a:r>
          </a:p>
          <a:p>
            <a:pPr>
              <a:lnSpc>
                <a:spcPct val="90000"/>
              </a:lnSpc>
              <a:buFont typeface="Wingdings" pitchFamily="2" charset="2"/>
              <a:buNone/>
            </a:pPr>
            <a:endParaRPr lang="en-AU" altLang="en-US" sz="3200" b="1" smtClean="0">
              <a:solidFill>
                <a:schemeClr val="bg1"/>
              </a:solidFill>
              <a:latin typeface="Times New Roman" pitchFamily="18" charset="0"/>
              <a:cs typeface="Times New Roman" pitchFamily="18" charset="0"/>
            </a:endParaRPr>
          </a:p>
          <a:p>
            <a:pPr>
              <a:lnSpc>
                <a:spcPct val="90000"/>
              </a:lnSpc>
              <a:buFont typeface="Wingdings" pitchFamily="2" charset="2"/>
              <a:buNone/>
            </a:pPr>
            <a:r>
              <a:rPr lang="en-AU" altLang="en-US" sz="3200" b="1" smtClean="0">
                <a:solidFill>
                  <a:schemeClr val="bg1"/>
                </a:solidFill>
                <a:latin typeface="Times New Roman" pitchFamily="18" charset="0"/>
                <a:cs typeface="Times New Roman" pitchFamily="18" charset="0"/>
              </a:rPr>
              <a:t>*Using alcohol and other drugs.</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extLst>
          </p:cNvPr>
          <p:cNvSpPr>
            <a:spLocks noGrp="1" noRot="1" noChangeArrowheads="1"/>
          </p:cNvSpPr>
          <p:nvPr>
            <p:ph type="title"/>
          </p:nvPr>
        </p:nvSpPr>
        <p:spPr>
          <a:xfrm>
            <a:off x="1803400" y="147638"/>
            <a:ext cx="8262938" cy="938212"/>
          </a:xfrm>
        </p:spPr>
        <p:txBody>
          <a:bodyPr>
            <a:noAutofit/>
          </a:bodyPr>
          <a:lstStyle/>
          <a:p>
            <a:pPr algn="ctr" fontAlgn="auto">
              <a:spcAft>
                <a:spcPts val="0"/>
              </a:spcAft>
              <a:defRPr/>
            </a:pPr>
            <a:r>
              <a:rPr lang="en-US" altLang="en-US" b="1" u="sng" dirty="0">
                <a:solidFill>
                  <a:schemeClr val="bg1"/>
                </a:solidFill>
                <a:latin typeface="Times New Roman" panose="02020603050405020304" pitchFamily="18" charset="0"/>
                <a:cs typeface="Times New Roman" panose="02020603050405020304" pitchFamily="18" charset="0"/>
              </a:rPr>
              <a:t>How do you know if someone</a:t>
            </a:r>
            <a:br>
              <a:rPr lang="en-US" altLang="en-US" b="1" u="sng" dirty="0">
                <a:solidFill>
                  <a:schemeClr val="bg1"/>
                </a:solidFill>
                <a:latin typeface="Times New Roman" panose="02020603050405020304" pitchFamily="18" charset="0"/>
                <a:cs typeface="Times New Roman" panose="02020603050405020304" pitchFamily="18" charset="0"/>
              </a:rPr>
            </a:br>
            <a:r>
              <a:rPr lang="en-US" altLang="en-US" b="1" u="sng" dirty="0">
                <a:solidFill>
                  <a:schemeClr val="bg1"/>
                </a:solidFill>
                <a:latin typeface="Times New Roman" panose="02020603050405020304" pitchFamily="18" charset="0"/>
                <a:cs typeface="Times New Roman" panose="02020603050405020304" pitchFamily="18" charset="0"/>
              </a:rPr>
              <a:t>has depression?</a:t>
            </a:r>
          </a:p>
        </p:txBody>
      </p:sp>
      <p:sp>
        <p:nvSpPr>
          <p:cNvPr id="62466" name="Rectangle 3"/>
          <p:cNvSpPr>
            <a:spLocks noGrp="1" noChangeArrowheads="1"/>
          </p:cNvSpPr>
          <p:nvPr>
            <p:ph idx="1"/>
          </p:nvPr>
        </p:nvSpPr>
        <p:spPr>
          <a:xfrm>
            <a:off x="74613" y="1474788"/>
            <a:ext cx="12117387" cy="5561012"/>
          </a:xfrm>
        </p:spPr>
        <p:txBody>
          <a:bodyPr/>
          <a:lstStyle/>
          <a:p>
            <a:pPr>
              <a:lnSpc>
                <a:spcPct val="90000"/>
              </a:lnSpc>
              <a:buFont typeface="Wingdings" pitchFamily="2" charset="2"/>
              <a:buChar char="Ø"/>
            </a:pPr>
            <a:r>
              <a:rPr lang="en-US" altLang="en-US" sz="3200" smtClean="0">
                <a:solidFill>
                  <a:schemeClr val="bg1"/>
                </a:solidFill>
                <a:latin typeface="Times New Roman" pitchFamily="18" charset="0"/>
                <a:cs typeface="Times New Roman" pitchFamily="18" charset="0"/>
              </a:rPr>
              <a:t>Depression affects how people feel about themselves</a:t>
            </a:r>
            <a:r>
              <a:rPr lang="en-US" altLang="en-US" sz="3600" smtClean="0">
                <a:solidFill>
                  <a:schemeClr val="bg1"/>
                </a:solidFill>
                <a:latin typeface="Times New Roman" pitchFamily="18" charset="0"/>
                <a:cs typeface="Times New Roman" pitchFamily="18" charset="0"/>
              </a:rPr>
              <a:t>. </a:t>
            </a:r>
          </a:p>
          <a:p>
            <a:pPr>
              <a:lnSpc>
                <a:spcPct val="90000"/>
              </a:lnSpc>
              <a:buFont typeface="Wingdings" pitchFamily="2" charset="2"/>
              <a:buChar char="Ø"/>
            </a:pPr>
            <a:r>
              <a:rPr lang="en-US" altLang="en-US" sz="3600" smtClean="0">
                <a:solidFill>
                  <a:schemeClr val="bg1"/>
                </a:solidFill>
                <a:latin typeface="Times New Roman" pitchFamily="18" charset="0"/>
                <a:cs typeface="Times New Roman" pitchFamily="18" charset="0"/>
              </a:rPr>
              <a:t>They may lose interest in work, hobbies and doing things they normally enjoy.</a:t>
            </a:r>
          </a:p>
          <a:p>
            <a:pPr>
              <a:lnSpc>
                <a:spcPct val="90000"/>
              </a:lnSpc>
              <a:buFont typeface="Wingdings" pitchFamily="2" charset="2"/>
              <a:buChar char="Ø"/>
            </a:pPr>
            <a:r>
              <a:rPr lang="en-US" altLang="en-US" sz="3600" smtClean="0">
                <a:solidFill>
                  <a:schemeClr val="bg1"/>
                </a:solidFill>
                <a:latin typeface="Times New Roman" pitchFamily="18" charset="0"/>
                <a:cs typeface="Times New Roman" pitchFamily="18" charset="0"/>
              </a:rPr>
              <a:t>They may lack energy, have difficulty sleeping or sleep more than usual. </a:t>
            </a:r>
          </a:p>
          <a:p>
            <a:pPr>
              <a:lnSpc>
                <a:spcPct val="90000"/>
              </a:lnSpc>
              <a:buFont typeface="Wingdings" pitchFamily="2" charset="2"/>
              <a:buChar char="Ø"/>
            </a:pPr>
            <a:r>
              <a:rPr lang="en-US" altLang="en-US" sz="3600" smtClean="0">
                <a:solidFill>
                  <a:schemeClr val="bg1"/>
                </a:solidFill>
                <a:latin typeface="Times New Roman" pitchFamily="18" charset="0"/>
                <a:cs typeface="Times New Roman" pitchFamily="18" charset="0"/>
              </a:rPr>
              <a:t>Some people feel irritable, and some find it hard to concentrate.</a:t>
            </a:r>
          </a:p>
          <a:p>
            <a:pPr>
              <a:lnSpc>
                <a:spcPct val="90000"/>
              </a:lnSpc>
              <a:buFont typeface="Wingdings" pitchFamily="2" charset="2"/>
              <a:buChar char="Ø"/>
            </a:pPr>
            <a:r>
              <a:rPr lang="en-US" altLang="en-US" sz="3600" smtClean="0">
                <a:solidFill>
                  <a:schemeClr val="bg1"/>
                </a:solidFill>
                <a:latin typeface="Times New Roman" pitchFamily="18" charset="0"/>
                <a:cs typeface="Times New Roman" pitchFamily="18" charset="0"/>
              </a:rPr>
              <a:t>Depression makes it more difficult to manage from day to day.</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extLst>
          </p:cNvPr>
          <p:cNvSpPr>
            <a:spLocks noGrp="1" noRot="1" noChangeArrowheads="1"/>
          </p:cNvSpPr>
          <p:nvPr>
            <p:ph type="title"/>
          </p:nvPr>
        </p:nvSpPr>
        <p:spPr>
          <a:xfrm>
            <a:off x="684213" y="271463"/>
            <a:ext cx="8534400" cy="1112837"/>
          </a:xfrm>
        </p:spPr>
        <p:txBody>
          <a:bodyPr/>
          <a:lstStyle/>
          <a:p>
            <a:pPr algn="ctr" fontAlgn="auto">
              <a:spcAft>
                <a:spcPts val="0"/>
              </a:spcAft>
              <a:defRPr/>
            </a:pPr>
            <a:r>
              <a:rPr lang="en-AU" altLang="en-US" sz="6000" b="1" dirty="0">
                <a:solidFill>
                  <a:schemeClr val="bg1"/>
                </a:solidFill>
                <a:latin typeface="Times New Roman" panose="02020603050405020304" pitchFamily="18" charset="0"/>
                <a:cs typeface="Times New Roman" panose="02020603050405020304" pitchFamily="18" charset="0"/>
              </a:rPr>
              <a:t>Warning signs</a:t>
            </a:r>
          </a:p>
        </p:txBody>
      </p:sp>
      <p:sp>
        <p:nvSpPr>
          <p:cNvPr id="64514" name="Rectangle 5"/>
          <p:cNvSpPr>
            <a:spLocks noChangeArrowheads="1"/>
          </p:cNvSpPr>
          <p:nvPr/>
        </p:nvSpPr>
        <p:spPr bwMode="auto">
          <a:xfrm>
            <a:off x="298450" y="1384300"/>
            <a:ext cx="11122025" cy="5264150"/>
          </a:xfrm>
          <a:prstGeom prst="rect">
            <a:avLst/>
          </a:prstGeom>
          <a:noFill/>
          <a:ln w="9525">
            <a:noFill/>
            <a:miter lim="800000"/>
            <a:headEnd/>
            <a:tailEnd/>
          </a:ln>
        </p:spPr>
        <p:txBody>
          <a:bodyPr>
            <a:spAutoFit/>
          </a:bodyPr>
          <a:lstStyle/>
          <a:p>
            <a:pPr defTabSz="685800"/>
            <a:r>
              <a:rPr lang="en-AU" altLang="en-US" sz="4800" b="1">
                <a:solidFill>
                  <a:schemeClr val="bg1"/>
                </a:solidFill>
              </a:rPr>
              <a:t>• getting up later</a:t>
            </a:r>
          </a:p>
          <a:p>
            <a:pPr defTabSz="685800"/>
            <a:r>
              <a:rPr lang="en-AU" altLang="en-US" sz="4800" b="1">
                <a:solidFill>
                  <a:schemeClr val="bg1"/>
                </a:solidFill>
              </a:rPr>
              <a:t>• finding it hard to concentrate</a:t>
            </a:r>
          </a:p>
          <a:p>
            <a:pPr defTabSz="685800"/>
            <a:r>
              <a:rPr lang="en-AU" altLang="en-US" sz="4800" b="1">
                <a:solidFill>
                  <a:schemeClr val="bg1"/>
                </a:solidFill>
              </a:rPr>
              <a:t>• skipping meals and eating unhealthily</a:t>
            </a:r>
          </a:p>
          <a:p>
            <a:pPr defTabSz="685800"/>
            <a:r>
              <a:rPr lang="en-AU" altLang="en-US" sz="4800" b="1">
                <a:solidFill>
                  <a:schemeClr val="bg1"/>
                </a:solidFill>
              </a:rPr>
              <a:t>• having disturbed sleep</a:t>
            </a:r>
          </a:p>
          <a:p>
            <a:pPr defTabSz="685800"/>
            <a:r>
              <a:rPr lang="en-AU" altLang="en-US" sz="4800" b="1">
                <a:solidFill>
                  <a:schemeClr val="bg1"/>
                </a:solidFill>
              </a:rPr>
              <a:t>• feeling irritable, stressed and teary</a:t>
            </a:r>
          </a:p>
          <a:p>
            <a:pPr defTabSz="685800"/>
            <a:r>
              <a:rPr lang="en-AU" altLang="en-US" sz="4800" b="1">
                <a:solidFill>
                  <a:schemeClr val="bg1"/>
                </a:solidFill>
              </a:rPr>
              <a:t>• withdrawing socially or wanting to</a:t>
            </a:r>
          </a:p>
          <a:p>
            <a:pPr defTabSz="685800"/>
            <a:r>
              <a:rPr lang="en-AU" altLang="en-US" sz="4800" b="1">
                <a:solidFill>
                  <a:schemeClr val="bg1"/>
                </a:solidFill>
              </a:rPr>
              <a:t>spend a lot of time alone.</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extLst>
          </p:cNvPr>
          <p:cNvSpPr>
            <a:spLocks noGrp="1" noRot="1" noChangeArrowheads="1"/>
          </p:cNvSpPr>
          <p:nvPr>
            <p:ph type="title"/>
          </p:nvPr>
        </p:nvSpPr>
        <p:spPr>
          <a:xfrm>
            <a:off x="868363" y="363538"/>
            <a:ext cx="10831512" cy="1277937"/>
          </a:xfrm>
        </p:spPr>
        <p:txBody>
          <a:bodyPr>
            <a:noAutofit/>
          </a:bodyPr>
          <a:lstStyle/>
          <a:p>
            <a:pPr algn="ctr" fontAlgn="auto">
              <a:spcAft>
                <a:spcPts val="0"/>
              </a:spcAft>
              <a:defRPr/>
            </a:pPr>
            <a:r>
              <a:rPr lang="en-AU" altLang="en-US" sz="4000" b="1" dirty="0">
                <a:solidFill>
                  <a:schemeClr val="bg1"/>
                </a:solidFill>
                <a:latin typeface="Times New Roman" panose="02020603050405020304" pitchFamily="18" charset="0"/>
                <a:cs typeface="Times New Roman" panose="02020603050405020304" pitchFamily="18" charset="0"/>
              </a:rPr>
              <a:t>Caring for someone with anxiety</a:t>
            </a:r>
            <a:br>
              <a:rPr lang="en-AU" altLang="en-US" sz="4000" b="1" dirty="0">
                <a:solidFill>
                  <a:schemeClr val="bg1"/>
                </a:solidFill>
                <a:latin typeface="Times New Roman" panose="02020603050405020304" pitchFamily="18" charset="0"/>
                <a:cs typeface="Times New Roman" panose="02020603050405020304" pitchFamily="18" charset="0"/>
              </a:rPr>
            </a:br>
            <a:r>
              <a:rPr lang="en-AU" altLang="en-US" sz="4000" b="1" dirty="0">
                <a:solidFill>
                  <a:schemeClr val="bg1"/>
                </a:solidFill>
                <a:latin typeface="Times New Roman" panose="02020603050405020304" pitchFamily="18" charset="0"/>
                <a:cs typeface="Times New Roman" panose="02020603050405020304" pitchFamily="18" charset="0"/>
              </a:rPr>
              <a:t>or depression</a:t>
            </a:r>
          </a:p>
        </p:txBody>
      </p:sp>
      <p:sp>
        <p:nvSpPr>
          <p:cNvPr id="128003" name="Rectangle 3">
            <a:extLst>
              <a:ext uri="{FF2B5EF4-FFF2-40B4-BE49-F238E27FC236}"/>
            </a:extLst>
          </p:cNvPr>
          <p:cNvSpPr>
            <a:spLocks noGrp="1" noChangeArrowheads="1"/>
          </p:cNvSpPr>
          <p:nvPr>
            <p:ph idx="1"/>
          </p:nvPr>
        </p:nvSpPr>
        <p:spPr>
          <a:xfrm>
            <a:off x="234950" y="1285875"/>
            <a:ext cx="11788775" cy="5572125"/>
          </a:xfrm>
        </p:spPr>
        <p:txBody>
          <a:bodyPr rtlCol="0">
            <a:normAutofit fontScale="92500" lnSpcReduction="10000"/>
          </a:bodyPr>
          <a:lstStyle/>
          <a:p>
            <a:pPr algn="ctr" fontAlgn="auto">
              <a:buFont typeface="Wingdings" panose="05000000000000000000" pitchFamily="2" charset="2"/>
              <a:buNone/>
              <a:defRPr/>
            </a:pPr>
            <a:endParaRPr lang="en-AU" altLang="en-US" sz="2100" b="1" u="sng" dirty="0">
              <a:solidFill>
                <a:schemeClr val="bg2">
                  <a:lumMod val="75000"/>
                </a:schemeClr>
              </a:solidFill>
            </a:endParaRPr>
          </a:p>
          <a:p>
            <a:pPr fontAlgn="auto">
              <a:buFont typeface="Wingdings" panose="05000000000000000000" pitchFamily="2" charset="2"/>
              <a:buNone/>
              <a:defRPr/>
            </a:pPr>
            <a:r>
              <a:rPr lang="en-AU" altLang="en-US" sz="4400" b="1" dirty="0">
                <a:solidFill>
                  <a:schemeClr val="bg1"/>
                </a:solidFill>
                <a:latin typeface="Times New Roman" panose="02020603050405020304" pitchFamily="18" charset="0"/>
                <a:cs typeface="Times New Roman" panose="02020603050405020304" pitchFamily="18" charset="0"/>
              </a:rPr>
              <a:t>• Let the person know if you’ve noticed a change in their behaviour.</a:t>
            </a:r>
          </a:p>
          <a:p>
            <a:pPr fontAlgn="auto">
              <a:buFont typeface="Wingdings" panose="05000000000000000000" pitchFamily="2" charset="2"/>
              <a:buNone/>
              <a:defRPr/>
            </a:pPr>
            <a:r>
              <a:rPr lang="en-AU" altLang="en-US" sz="4400" b="1" dirty="0">
                <a:solidFill>
                  <a:schemeClr val="bg1"/>
                </a:solidFill>
                <a:latin typeface="Times New Roman" panose="02020603050405020304" pitchFamily="18" charset="0"/>
                <a:cs typeface="Times New Roman" panose="02020603050405020304" pitchFamily="18" charset="0"/>
              </a:rPr>
              <a:t>• Spend time talking with the person about their experiences and let them know that you’re there to listen </a:t>
            </a:r>
            <a:r>
              <a:rPr lang="en-AU" altLang="en-US" sz="4400" b="1" u="sng" dirty="0">
                <a:solidFill>
                  <a:schemeClr val="bg1"/>
                </a:solidFill>
                <a:latin typeface="Times New Roman" panose="02020603050405020304" pitchFamily="18" charset="0"/>
                <a:cs typeface="Times New Roman" panose="02020603050405020304" pitchFamily="18" charset="0"/>
              </a:rPr>
              <a:t>without being judgmental.</a:t>
            </a:r>
          </a:p>
          <a:p>
            <a:pPr fontAlgn="auto">
              <a:buFont typeface="Wingdings" panose="05000000000000000000" pitchFamily="2" charset="2"/>
              <a:buNone/>
              <a:defRPr/>
            </a:pPr>
            <a:r>
              <a:rPr lang="en-AU" altLang="en-US" sz="4400" b="1" dirty="0">
                <a:solidFill>
                  <a:schemeClr val="bg1"/>
                </a:solidFill>
                <a:latin typeface="Times New Roman" panose="02020603050405020304" pitchFamily="18" charset="0"/>
                <a:cs typeface="Times New Roman" panose="02020603050405020304" pitchFamily="18" charset="0"/>
              </a:rPr>
              <a:t>• Suggest the person see a doctor or health professional and/or help them to make an appointment</a:t>
            </a:r>
            <a:r>
              <a:rPr lang="en-AU" altLang="en-US" sz="2100" dirty="0">
                <a:solidFill>
                  <a:schemeClr val="bg2">
                    <a:lumMod val="75000"/>
                  </a:schemeClr>
                </a:solidFill>
              </a:rPr>
              <a:t>.</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a:extLst>
              <a:ext uri="{FF2B5EF4-FFF2-40B4-BE49-F238E27FC236}"/>
            </a:extLst>
          </p:cNvPr>
          <p:cNvSpPr>
            <a:spLocks noGrp="1" noChangeArrowheads="1"/>
          </p:cNvSpPr>
          <p:nvPr>
            <p:ph idx="1"/>
          </p:nvPr>
        </p:nvSpPr>
        <p:spPr>
          <a:xfrm>
            <a:off x="382588" y="242888"/>
            <a:ext cx="11037887" cy="6381750"/>
          </a:xfrm>
        </p:spPr>
        <p:txBody>
          <a:bodyPr rtlCol="0">
            <a:normAutofit lnSpcReduction="10000"/>
          </a:bodyPr>
          <a:lstStyle/>
          <a:p>
            <a:pPr fontAlgn="auto">
              <a:buFont typeface="Wingdings" panose="05000000000000000000" pitchFamily="2" charset="2"/>
              <a:buNone/>
              <a:defRPr/>
            </a:pPr>
            <a:r>
              <a:rPr lang="en-AU" altLang="en-US" sz="3200" b="1" dirty="0">
                <a:solidFill>
                  <a:schemeClr val="bg1"/>
                </a:solidFill>
                <a:latin typeface="Times New Roman" panose="02020603050405020304" pitchFamily="18" charset="0"/>
                <a:cs typeface="Times New Roman" panose="02020603050405020304" pitchFamily="18" charset="0"/>
              </a:rPr>
              <a:t>• Offer to go with the person to the doctor or health professional.</a:t>
            </a:r>
          </a:p>
          <a:p>
            <a:pPr fontAlgn="auto">
              <a:buFont typeface="Wingdings" panose="05000000000000000000" pitchFamily="2" charset="2"/>
              <a:buNone/>
              <a:defRPr/>
            </a:pPr>
            <a:endParaRPr lang="en-AU" altLang="en-US" sz="32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3200" b="1" dirty="0">
                <a:solidFill>
                  <a:schemeClr val="bg1"/>
                </a:solidFill>
                <a:latin typeface="Times New Roman" panose="02020603050405020304" pitchFamily="18" charset="0"/>
                <a:cs typeface="Times New Roman" panose="02020603050405020304" pitchFamily="18" charset="0"/>
              </a:rPr>
              <a:t>• Help the person to find information about anxiety and depression from a website or library.</a:t>
            </a:r>
          </a:p>
          <a:p>
            <a:pPr fontAlgn="auto">
              <a:buFont typeface="Wingdings" panose="05000000000000000000" pitchFamily="2" charset="2"/>
              <a:buNone/>
              <a:defRPr/>
            </a:pPr>
            <a:endParaRPr lang="en-AU" altLang="en-US" sz="32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3200" b="1" dirty="0">
                <a:solidFill>
                  <a:schemeClr val="bg1"/>
                </a:solidFill>
                <a:latin typeface="Times New Roman" panose="02020603050405020304" pitchFamily="18" charset="0"/>
                <a:cs typeface="Times New Roman" panose="02020603050405020304" pitchFamily="18" charset="0"/>
              </a:rPr>
              <a:t>• Encourage the person to try to get enough sleep, exercise and eat healthy food.</a:t>
            </a:r>
          </a:p>
          <a:p>
            <a:pPr fontAlgn="auto">
              <a:buFont typeface="Wingdings" panose="05000000000000000000" pitchFamily="2" charset="2"/>
              <a:buNone/>
              <a:defRPr/>
            </a:pPr>
            <a:endParaRPr lang="en-AU" altLang="en-US" sz="32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3200" b="1" dirty="0">
                <a:solidFill>
                  <a:schemeClr val="bg1"/>
                </a:solidFill>
                <a:latin typeface="Times New Roman" panose="02020603050405020304" pitchFamily="18" charset="0"/>
                <a:cs typeface="Times New Roman" panose="02020603050405020304" pitchFamily="18" charset="0"/>
              </a:rPr>
              <a:t>• Discourage the person from using alcohol or other drugs to feel better</a:t>
            </a:r>
            <a:r>
              <a:rPr lang="en-AU" altLang="en-US" b="1" dirty="0">
                <a:solidFill>
                  <a:schemeClr val="bg1"/>
                </a:solidFill>
                <a:latin typeface="Times New Roman" panose="02020603050405020304" pitchFamily="18" charset="0"/>
                <a:cs typeface="Times New Roman" panose="02020603050405020304" pitchFamily="18" charset="0"/>
              </a:rPr>
              <a:t>.</a:t>
            </a:r>
          </a:p>
          <a:p>
            <a:pPr fontAlgn="auto">
              <a:defRPr/>
            </a:pPr>
            <a:endParaRPr lang="en-AU" altLang="en-US"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a:xfrm>
            <a:off x="177800" y="130175"/>
            <a:ext cx="11596688" cy="6615113"/>
          </a:xfrm>
        </p:spPr>
        <p:txBody>
          <a:bodyPr/>
          <a:lstStyle/>
          <a:p>
            <a:pPr>
              <a:buFont typeface="Wingdings" pitchFamily="2" charset="2"/>
              <a:buNone/>
            </a:pPr>
            <a:r>
              <a:rPr lang="en-AU" altLang="en-US" sz="4800" b="1" smtClean="0">
                <a:solidFill>
                  <a:schemeClr val="bg1"/>
                </a:solidFill>
                <a:latin typeface="Times New Roman" pitchFamily="18" charset="0"/>
                <a:cs typeface="Times New Roman" pitchFamily="18" charset="0"/>
              </a:rPr>
              <a:t>• Encourage friends and family members to invite the person out and keep in touch, but don’t pressure the person to participate in activities.</a:t>
            </a:r>
          </a:p>
          <a:p>
            <a:pPr>
              <a:buFont typeface="Wingdings" pitchFamily="2" charset="2"/>
              <a:buNone/>
            </a:pPr>
            <a:endParaRPr lang="en-AU" altLang="en-US" sz="4800" b="1" smtClean="0">
              <a:solidFill>
                <a:schemeClr val="bg1"/>
              </a:solidFill>
              <a:latin typeface="Times New Roman" pitchFamily="18" charset="0"/>
              <a:cs typeface="Times New Roman" pitchFamily="18" charset="0"/>
            </a:endParaRPr>
          </a:p>
          <a:p>
            <a:pPr>
              <a:buFont typeface="Wingdings" pitchFamily="2" charset="2"/>
              <a:buNone/>
            </a:pPr>
            <a:r>
              <a:rPr lang="en-AU" altLang="en-US" sz="4800" b="1" smtClean="0">
                <a:solidFill>
                  <a:schemeClr val="bg1"/>
                </a:solidFill>
                <a:latin typeface="Times New Roman" pitchFamily="18" charset="0"/>
                <a:cs typeface="Times New Roman" pitchFamily="18" charset="0"/>
              </a:rPr>
              <a:t>• Encourage the person to face their fears with support from their doctor/psychologist.</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extLst>
          </p:cNvPr>
          <p:cNvSpPr>
            <a:spLocks noGrp="1" noRot="1" noChangeArrowheads="1"/>
          </p:cNvSpPr>
          <p:nvPr>
            <p:ph type="title"/>
          </p:nvPr>
        </p:nvSpPr>
        <p:spPr>
          <a:xfrm>
            <a:off x="0" y="0"/>
            <a:ext cx="12490580" cy="1035698"/>
          </a:xfrm>
        </p:spPr>
        <p:txBody>
          <a:bodyPr/>
          <a:lstStyle/>
          <a:p>
            <a:pPr algn="ctr" fontAlgn="auto">
              <a:spcAft>
                <a:spcPts val="0"/>
              </a:spcAft>
              <a:defRPr/>
            </a:pPr>
            <a:r>
              <a:rPr lang="en-AU" altLang="en-US" sz="6000" b="1" dirty="0">
                <a:solidFill>
                  <a:schemeClr val="bg1"/>
                </a:solidFill>
                <a:latin typeface="Times New Roman" panose="02020603050405020304" pitchFamily="18" charset="0"/>
                <a:cs typeface="Times New Roman" panose="02020603050405020304" pitchFamily="18" charset="0"/>
              </a:rPr>
              <a:t>It</a:t>
            </a:r>
            <a:r>
              <a:rPr lang="en-AU" altLang="en-US" sz="6000" b="1" dirty="0">
                <a:latin typeface="Times New Roman" panose="02020603050405020304" pitchFamily="18" charset="0"/>
                <a:cs typeface="Times New Roman" panose="02020603050405020304" pitchFamily="18" charset="0"/>
              </a:rPr>
              <a:t> </a:t>
            </a:r>
            <a:r>
              <a:rPr lang="en-AU" altLang="en-US" sz="6000" b="1" dirty="0">
                <a:solidFill>
                  <a:schemeClr val="bg1"/>
                </a:solidFill>
                <a:latin typeface="Times New Roman" panose="02020603050405020304" pitchFamily="18" charset="0"/>
                <a:cs typeface="Times New Roman" panose="02020603050405020304" pitchFamily="18" charset="0"/>
              </a:rPr>
              <a:t>would</a:t>
            </a:r>
            <a:r>
              <a:rPr lang="en-AU" altLang="en-US" sz="6000" b="1" dirty="0">
                <a:latin typeface="Times New Roman" panose="02020603050405020304" pitchFamily="18" charset="0"/>
                <a:cs typeface="Times New Roman" panose="02020603050405020304" pitchFamily="18" charset="0"/>
              </a:rPr>
              <a:t> </a:t>
            </a:r>
            <a:r>
              <a:rPr lang="en-AU" altLang="en-US" sz="6000" b="1" dirty="0">
                <a:solidFill>
                  <a:schemeClr val="bg1"/>
                </a:solidFill>
                <a:latin typeface="Times New Roman" panose="02020603050405020304" pitchFamily="18" charset="0"/>
                <a:cs typeface="Times New Roman" panose="02020603050405020304" pitchFamily="18" charset="0"/>
              </a:rPr>
              <a:t>be</a:t>
            </a:r>
            <a:r>
              <a:rPr lang="en-AU" altLang="en-US" sz="6000" b="1" dirty="0">
                <a:latin typeface="Times New Roman" panose="02020603050405020304" pitchFamily="18" charset="0"/>
                <a:cs typeface="Times New Roman" panose="02020603050405020304" pitchFamily="18" charset="0"/>
              </a:rPr>
              <a:t> </a:t>
            </a:r>
            <a:r>
              <a:rPr lang="en-AU" altLang="en-US" sz="6000" b="1" dirty="0">
                <a:solidFill>
                  <a:schemeClr val="bg1"/>
                </a:solidFill>
                <a:latin typeface="Times New Roman" panose="02020603050405020304" pitchFamily="18" charset="0"/>
                <a:cs typeface="Times New Roman" panose="02020603050405020304" pitchFamily="18" charset="0"/>
              </a:rPr>
              <a:t>unhelpful</a:t>
            </a:r>
            <a:endParaRPr lang="en-AU" altLang="en-US" sz="6000" b="1" dirty="0">
              <a:solidFill>
                <a:schemeClr val="bg1"/>
              </a:solidFill>
              <a:highlight>
                <a:srgbClr val="000000"/>
              </a:highlight>
              <a:latin typeface="Times New Roman" panose="02020603050405020304" pitchFamily="18" charset="0"/>
              <a:cs typeface="Times New Roman" panose="02020603050405020304" pitchFamily="18" charset="0"/>
            </a:endParaRPr>
          </a:p>
        </p:txBody>
      </p:sp>
      <p:sp>
        <p:nvSpPr>
          <p:cNvPr id="131075" name="Rectangle 3">
            <a:extLst>
              <a:ext uri="{FF2B5EF4-FFF2-40B4-BE49-F238E27FC236}"/>
            </a:extLst>
          </p:cNvPr>
          <p:cNvSpPr>
            <a:spLocks noGrp="1" noChangeArrowheads="1"/>
          </p:cNvSpPr>
          <p:nvPr>
            <p:ph idx="1"/>
          </p:nvPr>
        </p:nvSpPr>
        <p:spPr>
          <a:xfrm>
            <a:off x="0" y="1241425"/>
            <a:ext cx="11999913" cy="5486400"/>
          </a:xfrm>
        </p:spPr>
        <p:txBody>
          <a:bodyPr rtlCol="0">
            <a:normAutofit fontScale="92500" lnSpcReduction="20000"/>
          </a:bodyPr>
          <a:lstStyle/>
          <a:p>
            <a:pPr fontAlgn="auto">
              <a:buFont typeface="Wingdings" panose="05000000000000000000" pitchFamily="2" charset="2"/>
              <a:buNone/>
              <a:defRPr/>
            </a:pPr>
            <a:r>
              <a:rPr lang="en-AU" altLang="en-US" sz="4000" b="1" dirty="0">
                <a:solidFill>
                  <a:schemeClr val="bg1"/>
                </a:solidFill>
                <a:latin typeface="Times New Roman" panose="02020603050405020304" pitchFamily="18" charset="0"/>
                <a:cs typeface="Times New Roman" panose="02020603050405020304" pitchFamily="18" charset="0"/>
              </a:rPr>
              <a:t>• Put pressure on them by telling them to “snap out of it” or “get their act together”</a:t>
            </a:r>
          </a:p>
          <a:p>
            <a:pPr fontAlgn="auto">
              <a:buFont typeface="Wingdings" panose="05000000000000000000" pitchFamily="2" charset="2"/>
              <a:buNone/>
              <a:defRPr/>
            </a:pPr>
            <a:endParaRPr lang="en-AU" altLang="en-US" sz="40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4000" b="1" dirty="0">
                <a:solidFill>
                  <a:schemeClr val="bg1"/>
                </a:solidFill>
                <a:latin typeface="Times New Roman" panose="02020603050405020304" pitchFamily="18" charset="0"/>
                <a:cs typeface="Times New Roman" panose="02020603050405020304" pitchFamily="18" charset="0"/>
              </a:rPr>
              <a:t>• Stay away or avoid them</a:t>
            </a:r>
          </a:p>
          <a:p>
            <a:pPr fontAlgn="auto">
              <a:buFont typeface="Wingdings" panose="05000000000000000000" pitchFamily="2" charset="2"/>
              <a:buNone/>
              <a:defRPr/>
            </a:pPr>
            <a:endParaRPr lang="en-AU" altLang="en-US" sz="40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4000" b="1" dirty="0">
                <a:solidFill>
                  <a:schemeClr val="bg1"/>
                </a:solidFill>
                <a:latin typeface="Times New Roman" panose="02020603050405020304" pitchFamily="18" charset="0"/>
                <a:cs typeface="Times New Roman" panose="02020603050405020304" pitchFamily="18" charset="0"/>
              </a:rPr>
              <a:t>• Tell them they just need to stay busy or get out more</a:t>
            </a:r>
          </a:p>
          <a:p>
            <a:pPr fontAlgn="auto">
              <a:buFont typeface="Wingdings" panose="05000000000000000000" pitchFamily="2" charset="2"/>
              <a:buNone/>
              <a:defRPr/>
            </a:pPr>
            <a:endParaRPr lang="en-AU" altLang="en-US" sz="40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4000" b="1" dirty="0">
                <a:solidFill>
                  <a:schemeClr val="bg1"/>
                </a:solidFill>
                <a:latin typeface="Times New Roman" panose="02020603050405020304" pitchFamily="18" charset="0"/>
                <a:cs typeface="Times New Roman" panose="02020603050405020304" pitchFamily="18" charset="0"/>
              </a:rPr>
              <a:t>• Pressure them to party more or wipe out how they’re feeling with drugs and alcohol.</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extLst>
          </p:cNvPr>
          <p:cNvSpPr>
            <a:spLocks noGrp="1" noRot="1" noChangeArrowheads="1"/>
          </p:cNvSpPr>
          <p:nvPr>
            <p:ph type="title"/>
          </p:nvPr>
        </p:nvSpPr>
        <p:spPr>
          <a:xfrm>
            <a:off x="0" y="373063"/>
            <a:ext cx="12192000" cy="1044575"/>
          </a:xfrm>
        </p:spPr>
        <p:txBody>
          <a:bodyPr/>
          <a:lstStyle/>
          <a:p>
            <a:pPr fontAlgn="auto">
              <a:spcAft>
                <a:spcPts val="0"/>
              </a:spcAft>
              <a:defRPr/>
            </a:pPr>
            <a:r>
              <a:rPr lang="en-AU" altLang="en-US" sz="3200" b="1" dirty="0">
                <a:solidFill>
                  <a:schemeClr val="bg1"/>
                </a:solidFill>
                <a:latin typeface="Times New Roman" panose="02020603050405020304" pitchFamily="18" charset="0"/>
                <a:cs typeface="Times New Roman" panose="02020603050405020304" pitchFamily="18" charset="0"/>
              </a:rPr>
              <a:t>what the bible says about depression and anxiety</a:t>
            </a:r>
          </a:p>
        </p:txBody>
      </p:sp>
      <p:sp>
        <p:nvSpPr>
          <p:cNvPr id="69634" name="Rectangle 3"/>
          <p:cNvSpPr>
            <a:spLocks noGrp="1" noChangeArrowheads="1"/>
          </p:cNvSpPr>
          <p:nvPr>
            <p:ph idx="1"/>
          </p:nvPr>
        </p:nvSpPr>
        <p:spPr>
          <a:xfrm>
            <a:off x="74613" y="1725613"/>
            <a:ext cx="11999912" cy="5132387"/>
          </a:xfrm>
        </p:spPr>
        <p:txBody>
          <a:bodyPr/>
          <a:lstStyle/>
          <a:p>
            <a:pPr>
              <a:buFont typeface="Wingdings" pitchFamily="2" charset="2"/>
              <a:buNone/>
            </a:pPr>
            <a:r>
              <a:rPr lang="en-AU" altLang="en-US" sz="4000" smtClean="0">
                <a:solidFill>
                  <a:schemeClr val="bg1"/>
                </a:solidFill>
                <a:latin typeface="Times New Roman" pitchFamily="18" charset="0"/>
                <a:cs typeface="Times New Roman" pitchFamily="18" charset="0"/>
              </a:rPr>
              <a:t>Depression is real, and if you are fighting it you are not alone. </a:t>
            </a:r>
          </a:p>
          <a:p>
            <a:pPr>
              <a:buFont typeface="Wingdings" pitchFamily="2" charset="2"/>
              <a:buNone/>
            </a:pPr>
            <a:r>
              <a:rPr lang="en-AU" altLang="en-US" sz="4000" smtClean="0">
                <a:solidFill>
                  <a:schemeClr val="bg1"/>
                </a:solidFill>
                <a:latin typeface="Times New Roman" pitchFamily="18" charset="0"/>
                <a:cs typeface="Times New Roman" pitchFamily="18" charset="0"/>
              </a:rPr>
              <a:t>In the Bible, </a:t>
            </a:r>
            <a:r>
              <a:rPr lang="en-AU" altLang="en-US" sz="4000" u="sng" smtClean="0">
                <a:solidFill>
                  <a:schemeClr val="bg1"/>
                </a:solidFill>
                <a:latin typeface="Times New Roman" pitchFamily="18" charset="0"/>
                <a:cs typeface="Times New Roman" pitchFamily="18" charset="0"/>
              </a:rPr>
              <a:t>Moses, Elijah, David, and Job</a:t>
            </a:r>
            <a:r>
              <a:rPr lang="en-AU" altLang="en-US" sz="4000" smtClean="0">
                <a:solidFill>
                  <a:schemeClr val="bg1"/>
                </a:solidFill>
                <a:latin typeface="Times New Roman" pitchFamily="18" charset="0"/>
                <a:cs typeface="Times New Roman" pitchFamily="18" charset="0"/>
              </a:rPr>
              <a:t> all had to deal with it.</a:t>
            </a:r>
          </a:p>
          <a:p>
            <a:pPr>
              <a:buFont typeface="Wingdings" pitchFamily="2" charset="2"/>
              <a:buNone/>
            </a:pPr>
            <a:r>
              <a:rPr lang="en-AU" altLang="en-US" sz="4000" smtClean="0">
                <a:solidFill>
                  <a:schemeClr val="bg1"/>
                </a:solidFill>
                <a:latin typeface="Times New Roman" pitchFamily="18" charset="0"/>
                <a:cs typeface="Times New Roman" pitchFamily="18" charset="0"/>
              </a:rPr>
              <a:t> In the secular world, </a:t>
            </a:r>
            <a:r>
              <a:rPr lang="en-AU" altLang="en-US" sz="4000" u="sng" smtClean="0">
                <a:solidFill>
                  <a:schemeClr val="bg1"/>
                </a:solidFill>
                <a:latin typeface="Times New Roman" pitchFamily="18" charset="0"/>
                <a:cs typeface="Times New Roman" pitchFamily="18" charset="0"/>
              </a:rPr>
              <a:t>Sir Winston Churchill</a:t>
            </a:r>
            <a:r>
              <a:rPr lang="en-AU" altLang="en-US" sz="4000" smtClean="0">
                <a:solidFill>
                  <a:schemeClr val="bg1"/>
                </a:solidFill>
                <a:latin typeface="Times New Roman" pitchFamily="18" charset="0"/>
                <a:cs typeface="Times New Roman" pitchFamily="18" charset="0"/>
              </a:rPr>
              <a:t> called depression his ‘black dog’, and President </a:t>
            </a:r>
            <a:r>
              <a:rPr lang="en-AU" altLang="en-US" sz="4000" u="sng" smtClean="0">
                <a:solidFill>
                  <a:schemeClr val="bg1"/>
                </a:solidFill>
                <a:latin typeface="Times New Roman" pitchFamily="18" charset="0"/>
                <a:cs typeface="Times New Roman" pitchFamily="18" charset="0"/>
              </a:rPr>
              <a:t>Abraham Lincoln</a:t>
            </a:r>
            <a:r>
              <a:rPr lang="en-AU" altLang="en-US" sz="4000" smtClean="0">
                <a:solidFill>
                  <a:schemeClr val="bg1"/>
                </a:solidFill>
                <a:latin typeface="Times New Roman" pitchFamily="18" charset="0"/>
                <a:cs typeface="Times New Roman" pitchFamily="18" charset="0"/>
              </a:rPr>
              <a:t> battled depression and suicide all his adult life.</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idx="1"/>
          </p:nvPr>
        </p:nvSpPr>
        <p:spPr>
          <a:xfrm>
            <a:off x="0" y="685800"/>
            <a:ext cx="11999913" cy="5537200"/>
          </a:xfrm>
        </p:spPr>
        <p:txBody>
          <a:bodyPr/>
          <a:lstStyle/>
          <a:p>
            <a:pPr>
              <a:buFont typeface="Wingdings" pitchFamily="2" charset="2"/>
              <a:buNone/>
            </a:pPr>
            <a:r>
              <a:rPr lang="en-AU" altLang="en-US" sz="5400" b="1" smtClean="0">
                <a:solidFill>
                  <a:schemeClr val="bg1"/>
                </a:solidFill>
                <a:latin typeface="Times New Roman" pitchFamily="18" charset="0"/>
                <a:cs typeface="Times New Roman" pitchFamily="18" charset="0"/>
              </a:rPr>
              <a:t>*These scriptures on depression will give you hope and will build your faith.</a:t>
            </a:r>
          </a:p>
          <a:p>
            <a:pPr>
              <a:buFont typeface="Wingdings" pitchFamily="2" charset="2"/>
              <a:buNone/>
            </a:pPr>
            <a:endParaRPr lang="en-AU" altLang="en-US" sz="5400" b="1" smtClean="0">
              <a:solidFill>
                <a:schemeClr val="bg1"/>
              </a:solidFill>
              <a:latin typeface="Times New Roman" pitchFamily="18" charset="0"/>
              <a:cs typeface="Times New Roman" pitchFamily="18" charset="0"/>
            </a:endParaRPr>
          </a:p>
          <a:p>
            <a:pPr>
              <a:buFont typeface="Wingdings" pitchFamily="2" charset="2"/>
              <a:buNone/>
            </a:pPr>
            <a:r>
              <a:rPr lang="en-AU" altLang="en-US" sz="5400" b="1" smtClean="0">
                <a:solidFill>
                  <a:schemeClr val="bg1"/>
                </a:solidFill>
                <a:latin typeface="Times New Roman" pitchFamily="18" charset="0"/>
                <a:cs typeface="Times New Roman" pitchFamily="18" charset="0"/>
              </a:rPr>
              <a:t>* Confess and meditate on them to win the fight against depression.</a:t>
            </a:r>
          </a:p>
          <a:p>
            <a:pPr>
              <a:buFont typeface="Wingdings" pitchFamily="2" charset="2"/>
              <a:buNone/>
            </a:pPr>
            <a:endParaRPr lang="en-AU" altLang="en-US" sz="5400" b="1" smtClean="0">
              <a:solidFill>
                <a:schemeClr val="bg1"/>
              </a:solidFill>
              <a:latin typeface="Times New Roman" pitchFamily="18" charset="0"/>
              <a:cs typeface="Times New Roman" pitchFamily="18" charset="0"/>
            </a:endParaRPr>
          </a:p>
          <a:p>
            <a:pPr>
              <a:buFont typeface="Wingdings" pitchFamily="2" charset="2"/>
              <a:buNone/>
            </a:pPr>
            <a:r>
              <a:rPr lang="en-AU" altLang="en-US" sz="5400" b="1" smtClean="0">
                <a:solidFill>
                  <a:schemeClr val="bg1"/>
                </a:solidFill>
                <a:latin typeface="Times New Roman" pitchFamily="18" charset="0"/>
                <a:cs typeface="Times New Roman" pitchFamily="18" charset="0"/>
              </a:rPr>
              <a:t> *The key is not losing Hope. </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extLst>
          </p:cNvPr>
          <p:cNvSpPr>
            <a:spLocks noGrp="1" noChangeArrowheads="1"/>
          </p:cNvSpPr>
          <p:nvPr>
            <p:ph idx="1"/>
          </p:nvPr>
        </p:nvSpPr>
        <p:spPr>
          <a:xfrm>
            <a:off x="0" y="1166813"/>
            <a:ext cx="12091988" cy="5570537"/>
          </a:xfrm>
        </p:spPr>
        <p:txBody>
          <a:bodyPr rtlCol="0">
            <a:normAutofit lnSpcReduction="10000"/>
          </a:bodyPr>
          <a:lstStyle/>
          <a:p>
            <a:pPr fontAlgn="auto">
              <a:buFont typeface="Wingdings" panose="05000000000000000000" pitchFamily="2" charset="2"/>
              <a:buNone/>
              <a:defRPr/>
            </a:pPr>
            <a:r>
              <a:rPr lang="en-AU" altLang="en-US" sz="3600" b="1" dirty="0">
                <a:solidFill>
                  <a:schemeClr val="bg1"/>
                </a:solidFill>
                <a:latin typeface="Times New Roman" panose="02020603050405020304" pitchFamily="18" charset="0"/>
                <a:cs typeface="Times New Roman" panose="02020603050405020304" pitchFamily="18" charset="0"/>
                <a:hlinkClick r:id="rId3"/>
              </a:rPr>
              <a:t>Deuteronomy 31:8</a:t>
            </a:r>
            <a:r>
              <a:rPr lang="en-AU" altLang="en-US" sz="3600" b="1" dirty="0">
                <a:solidFill>
                  <a:schemeClr val="bg1"/>
                </a:solidFill>
                <a:latin typeface="Times New Roman" panose="02020603050405020304" pitchFamily="18" charset="0"/>
                <a:cs typeface="Times New Roman" panose="02020603050405020304" pitchFamily="18" charset="0"/>
              </a:rPr>
              <a:t> – The Lord himself goes before you and will be with you; he will never leave you nor forsake you. Do not be afraid; do not be discouraged.</a:t>
            </a:r>
          </a:p>
          <a:p>
            <a:pPr fontAlgn="auto">
              <a:buFont typeface="Wingdings" panose="05000000000000000000" pitchFamily="2" charset="2"/>
              <a:buNone/>
              <a:defRPr/>
            </a:pPr>
            <a:endParaRPr lang="en-AU" altLang="en-US" sz="3600" b="1" dirty="0">
              <a:solidFill>
                <a:schemeClr val="bg1"/>
              </a:solidFill>
              <a:latin typeface="Times New Roman" panose="02020603050405020304" pitchFamily="18" charset="0"/>
              <a:cs typeface="Times New Roman" panose="02020603050405020304" pitchFamily="18" charset="0"/>
            </a:endParaRPr>
          </a:p>
          <a:p>
            <a:pPr algn="r" fontAlgn="auto">
              <a:buFont typeface="Wingdings 3" pitchFamily="18" charset="2"/>
              <a:buNone/>
              <a:defRPr/>
            </a:pPr>
            <a:r>
              <a:rPr lang="ar-EG" altLang="en-US" sz="3000" b="1" dirty="0">
                <a:solidFill>
                  <a:schemeClr val="bg1"/>
                </a:solidFill>
                <a:latin typeface="Times New Roman" panose="02020603050405020304" pitchFamily="18" charset="0"/>
                <a:cs typeface="Times New Roman" panose="02020603050405020304" pitchFamily="18" charset="0"/>
              </a:rPr>
              <a:t>"وَالرَّبُّ سَائِرٌ أَمَامَكَ. هُوَ يَكُونُ مَعَكَ. لاَ يُهْمِلُكَ وَلاَ يَتْرُكُكَ. لاَ تَخَفْ وَلاَ تَرْتَعِبْ»." (تث 31: 8)</a:t>
            </a:r>
            <a:endParaRPr lang="en-AU" altLang="en-US" sz="30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endParaRPr lang="en-AU" altLang="en-US" sz="36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r>
              <a:rPr lang="en-AU" altLang="en-US" sz="3600" b="1" dirty="0">
                <a:solidFill>
                  <a:schemeClr val="bg1"/>
                </a:solidFill>
                <a:latin typeface="Times New Roman" panose="02020603050405020304" pitchFamily="18" charset="0"/>
                <a:cs typeface="Times New Roman" panose="02020603050405020304" pitchFamily="18" charset="0"/>
                <a:hlinkClick r:id="rId4"/>
              </a:rPr>
              <a:t>Proverbs 12:25</a:t>
            </a:r>
            <a:r>
              <a:rPr lang="en-AU" altLang="en-US" sz="3600" b="1" dirty="0">
                <a:solidFill>
                  <a:schemeClr val="bg1"/>
                </a:solidFill>
                <a:latin typeface="Times New Roman" panose="02020603050405020304" pitchFamily="18" charset="0"/>
                <a:cs typeface="Times New Roman" panose="02020603050405020304" pitchFamily="18" charset="0"/>
              </a:rPr>
              <a:t> – Anxiety in a man’s heart weighs it down (depression), but a good word cheers it up.</a:t>
            </a:r>
            <a:endParaRPr lang="ar-BH" altLang="en-US" sz="3600" b="1" dirty="0">
              <a:solidFill>
                <a:schemeClr val="bg1"/>
              </a:solidFill>
              <a:latin typeface="Times New Roman" panose="02020603050405020304" pitchFamily="18" charset="0"/>
              <a:cs typeface="Times New Roman" panose="02020603050405020304" pitchFamily="18" charset="0"/>
            </a:endParaRPr>
          </a:p>
          <a:p>
            <a:pPr algn="r" fontAlgn="auto">
              <a:buFont typeface="Wingdings 3" pitchFamily="18" charset="2"/>
              <a:buNone/>
              <a:defRPr/>
            </a:pPr>
            <a:r>
              <a:rPr lang="ar-BH" altLang="en-US" sz="3600" b="1" dirty="0">
                <a:solidFill>
                  <a:schemeClr val="bg1"/>
                </a:solidFill>
                <a:latin typeface="Times New Roman" panose="02020603050405020304" pitchFamily="18" charset="0"/>
                <a:cs typeface="Times New Roman" panose="02020603050405020304" pitchFamily="18" charset="0"/>
              </a:rPr>
              <a:t>"الْغَمُّ فِي قَلْبِ الرَّجُلِ يُحْنِيهِ، وَالْكَلِمَةُ الطَّيِّبَةُ تُفَرِّحُهُ." (أم 12: 25)</a:t>
            </a:r>
          </a:p>
          <a:p>
            <a:pPr fontAlgn="auto">
              <a:buFont typeface="Wingdings" panose="05000000000000000000" pitchFamily="2" charset="2"/>
              <a:buNone/>
              <a:defRPr/>
            </a:pPr>
            <a:endParaRPr lang="ar-BH" altLang="en-US" sz="3600" b="1" dirty="0">
              <a:solidFill>
                <a:schemeClr val="bg1"/>
              </a:solidFill>
              <a:latin typeface="Times New Roman" panose="02020603050405020304" pitchFamily="18" charset="0"/>
              <a:cs typeface="Times New Roman" panose="02020603050405020304" pitchFamily="18" charset="0"/>
            </a:endParaRPr>
          </a:p>
          <a:p>
            <a:pPr fontAlgn="auto">
              <a:buFont typeface="Wingdings" panose="05000000000000000000" pitchFamily="2" charset="2"/>
              <a:buNone/>
              <a:defRPr/>
            </a:pPr>
            <a:endParaRPr lang="en-AU" altLang="en-US" sz="3600" b="1" dirty="0">
              <a:solidFill>
                <a:schemeClr val="bg1"/>
              </a:solidFill>
              <a:latin typeface="Times New Roman" panose="02020603050405020304" pitchFamily="18" charset="0"/>
              <a:cs typeface="Times New Roman" panose="02020603050405020304" pitchFamily="18" charset="0"/>
            </a:endParaRPr>
          </a:p>
          <a:p>
            <a:pPr fontAlgn="auto">
              <a:defRPr/>
            </a:pPr>
            <a:endParaRPr lang="en-AU" altLang="en-US"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239713" y="-2343150"/>
            <a:ext cx="11496675" cy="15255875"/>
          </a:xfrm>
        </p:spPr>
        <p:txBody>
          <a:bodyPr/>
          <a:lstStyle/>
          <a:p>
            <a:pPr marL="342900" lvl="1" indent="0" algn="r" rtl="1">
              <a:buFont typeface="Wingdings 3" pitchFamily="18" charset="2"/>
              <a:buNone/>
            </a:pPr>
            <a:r>
              <a:rPr lang="ar-EG" sz="2400" b="1" smtClean="0">
                <a:solidFill>
                  <a:schemeClr val="bg1"/>
                </a:solidFill>
                <a:latin typeface="Times New Roman" pitchFamily="18" charset="0"/>
                <a:cs typeface="Times New Roman" pitchFamily="18" charset="0"/>
              </a:rPr>
              <a:t>ومثل نحميا كان عزرا الذي لما رأي أخطاء الشعب، اكتأب وصام وصلي، نجح في تطهير الشعب، ولم تستمر كآبته </a:t>
            </a:r>
          </a:p>
          <a:p>
            <a:pPr marL="342900" lvl="1" indent="0" algn="r" rtl="1">
              <a:buFont typeface="Wingdings 3" pitchFamily="18" charset="2"/>
              <a:buNone/>
            </a:pPr>
            <a:r>
              <a:rPr lang="ar-EG" sz="2400" b="1" smtClean="0">
                <a:solidFill>
                  <a:schemeClr val="bg1"/>
                </a:solidFill>
                <a:latin typeface="Times New Roman" pitchFamily="18" charset="0"/>
                <a:cs typeface="Times New Roman" pitchFamily="18" charset="0"/>
              </a:rPr>
              <a:t>(عز9، 10).</a:t>
            </a: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r>
              <a:rPr lang="ar-EG" sz="2400" b="1" smtClean="0">
                <a:solidFill>
                  <a:schemeClr val="bg1"/>
                </a:solidFill>
                <a:latin typeface="Times New Roman" pitchFamily="18" charset="0"/>
                <a:cs typeface="Times New Roman" pitchFamily="18" charset="0"/>
              </a:rPr>
              <a:t>"لأَنَّ الْحُزْنَ الَّذِي بِحَسَبِ مَشِيئَةِ اللهِ </a:t>
            </a:r>
            <a:r>
              <a:rPr lang="ar-EG" sz="2400" b="1" u="sng" smtClean="0">
                <a:solidFill>
                  <a:schemeClr val="bg1"/>
                </a:solidFill>
                <a:latin typeface="Times New Roman" pitchFamily="18" charset="0"/>
                <a:cs typeface="Times New Roman" pitchFamily="18" charset="0"/>
              </a:rPr>
              <a:t>يُنْشِئُ تَوْبَةً لِخَلاَصٍ بِلاَ نَدَامَةٍ</a:t>
            </a:r>
            <a:r>
              <a:rPr lang="ar-EG" sz="2400" b="1" smtClean="0">
                <a:solidFill>
                  <a:schemeClr val="bg1"/>
                </a:solidFill>
                <a:latin typeface="Times New Roman" pitchFamily="18" charset="0"/>
                <a:cs typeface="Times New Roman" pitchFamily="18" charset="0"/>
              </a:rPr>
              <a:t>، وَأَمَّا حُزْنُ الْعَالَمِ فَيُنْشِئُ </a:t>
            </a:r>
            <a:r>
              <a:rPr lang="ar-EG" sz="2400" b="1" u="sng" smtClean="0">
                <a:solidFill>
                  <a:schemeClr val="bg1"/>
                </a:solidFill>
                <a:latin typeface="Times New Roman" pitchFamily="18" charset="0"/>
                <a:cs typeface="Times New Roman" pitchFamily="18" charset="0"/>
              </a:rPr>
              <a:t>مَوْتًا." </a:t>
            </a:r>
            <a:r>
              <a:rPr lang="ar-EG" sz="2400" b="1" smtClean="0">
                <a:solidFill>
                  <a:schemeClr val="bg1"/>
                </a:solidFill>
                <a:latin typeface="Times New Roman" pitchFamily="18" charset="0"/>
                <a:cs typeface="Times New Roman" pitchFamily="18" charset="0"/>
              </a:rPr>
              <a:t>(2 كو 7: 10)</a:t>
            </a: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r>
              <a:rPr lang="ar-EG" sz="2400" b="1" smtClean="0">
                <a:solidFill>
                  <a:schemeClr val="bg1"/>
                </a:solidFill>
                <a:latin typeface="Times New Roman" pitchFamily="18" charset="0"/>
                <a:cs typeface="Times New Roman" pitchFamily="18" charset="0"/>
              </a:rPr>
              <a:t>"لأَنَّهُ قَدْ </a:t>
            </a:r>
            <a:r>
              <a:rPr lang="ar-EG" sz="2400" b="1" u="sng" smtClean="0">
                <a:solidFill>
                  <a:schemeClr val="bg1"/>
                </a:solidFill>
                <a:latin typeface="Times New Roman" pitchFamily="18" charset="0"/>
                <a:cs typeface="Times New Roman" pitchFamily="18" charset="0"/>
              </a:rPr>
              <a:t>وُهِبَ</a:t>
            </a:r>
            <a:r>
              <a:rPr lang="ar-EG" sz="2400" b="1" smtClean="0">
                <a:solidFill>
                  <a:schemeClr val="bg1"/>
                </a:solidFill>
                <a:latin typeface="Times New Roman" pitchFamily="18" charset="0"/>
                <a:cs typeface="Times New Roman" pitchFamily="18" charset="0"/>
              </a:rPr>
              <a:t> لَكُمْ لأَجْلِ الْمَسِيحِ لاَ أَنْ</a:t>
            </a:r>
            <a:r>
              <a:rPr lang="ar-EG" sz="2400" b="1" u="sng" smtClean="0">
                <a:solidFill>
                  <a:schemeClr val="bg1"/>
                </a:solidFill>
                <a:latin typeface="Times New Roman" pitchFamily="18" charset="0"/>
                <a:cs typeface="Times New Roman" pitchFamily="18" charset="0"/>
              </a:rPr>
              <a:t> تُؤْمِنُوا </a:t>
            </a:r>
            <a:r>
              <a:rPr lang="ar-EG" sz="2400" b="1" smtClean="0">
                <a:solidFill>
                  <a:schemeClr val="bg1"/>
                </a:solidFill>
                <a:latin typeface="Times New Roman" pitchFamily="18" charset="0"/>
                <a:cs typeface="Times New Roman" pitchFamily="18" charset="0"/>
              </a:rPr>
              <a:t>بِهِ فَقَطْ، بَلْ أَيْضًا أَنْ </a:t>
            </a:r>
            <a:r>
              <a:rPr lang="ar-EG" sz="2400" b="1" u="sng" smtClean="0">
                <a:solidFill>
                  <a:schemeClr val="bg1"/>
                </a:solidFill>
                <a:latin typeface="Times New Roman" pitchFamily="18" charset="0"/>
                <a:cs typeface="Times New Roman" pitchFamily="18" charset="0"/>
              </a:rPr>
              <a:t>تَتَأَلَّمُوا</a:t>
            </a:r>
            <a:r>
              <a:rPr lang="ar-EG" sz="2400" b="1" smtClean="0">
                <a:solidFill>
                  <a:schemeClr val="bg1"/>
                </a:solidFill>
                <a:latin typeface="Times New Roman" pitchFamily="18" charset="0"/>
                <a:cs typeface="Times New Roman" pitchFamily="18" charset="0"/>
              </a:rPr>
              <a:t> لأَجْلِهِ." (في 1: 29)</a:t>
            </a: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r>
              <a:rPr lang="ar-EG" sz="2400" b="1" smtClean="0">
                <a:solidFill>
                  <a:schemeClr val="bg1"/>
                </a:solidFill>
                <a:latin typeface="Times New Roman" pitchFamily="18" charset="0"/>
                <a:cs typeface="Times New Roman" pitchFamily="18" charset="0"/>
              </a:rPr>
              <a:t>"طُوبَى لِلْحَزَانَى، لأَنَّهُمْ يَتَعَزَّوْنَ." (مت 5: 4)</a:t>
            </a:r>
            <a:endParaRPr lang="en-AU" sz="2400" b="1" smtClean="0">
              <a:solidFill>
                <a:schemeClr val="bg1"/>
              </a:solidFill>
              <a:latin typeface="Times New Roman" pitchFamily="18" charset="0"/>
              <a:cs typeface="Times New Roman" pitchFamily="18" charset="0"/>
            </a:endParaRPr>
          </a:p>
          <a:p>
            <a:pPr marL="342900" lvl="1" indent="0" algn="r"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a:p>
            <a:pPr marL="342900" lvl="1" indent="0" rtl="1">
              <a:buFont typeface="Wingdings 3" pitchFamily="18" charset="2"/>
              <a:buNone/>
            </a:pPr>
            <a:endParaRPr lang="en-AU" sz="24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idx="1"/>
          </p:nvPr>
        </p:nvSpPr>
        <p:spPr>
          <a:xfrm>
            <a:off x="0" y="65088"/>
            <a:ext cx="12111038" cy="6672262"/>
          </a:xfrm>
        </p:spPr>
        <p:txBody>
          <a:bodyPr/>
          <a:lstStyle/>
          <a:p>
            <a:pPr>
              <a:lnSpc>
                <a:spcPct val="80000"/>
              </a:lnSpc>
              <a:buFont typeface="Wingdings" pitchFamily="2" charset="2"/>
              <a:buNone/>
            </a:pPr>
            <a:r>
              <a:rPr lang="en-AU" altLang="en-US" sz="3600" b="1" smtClean="0">
                <a:solidFill>
                  <a:schemeClr val="bg1"/>
                </a:solidFill>
                <a:latin typeface="Times New Roman" pitchFamily="18" charset="0"/>
                <a:cs typeface="Times New Roman" pitchFamily="18" charset="0"/>
                <a:hlinkClick r:id="rId2"/>
              </a:rPr>
              <a:t>Romans 12:2</a:t>
            </a:r>
            <a:endParaRPr lang="en-AU" altLang="en-US" sz="3600" b="1" smtClean="0">
              <a:solidFill>
                <a:schemeClr val="bg1"/>
              </a:solidFill>
              <a:latin typeface="Times New Roman" pitchFamily="18" charset="0"/>
              <a:cs typeface="Times New Roman" pitchFamily="18" charset="0"/>
            </a:endParaRPr>
          </a:p>
          <a:p>
            <a:pPr>
              <a:lnSpc>
                <a:spcPct val="80000"/>
              </a:lnSpc>
              <a:buFont typeface="Wingdings" pitchFamily="2" charset="2"/>
              <a:buNone/>
            </a:pPr>
            <a:r>
              <a:rPr lang="en-AU" altLang="en-US" sz="3600" smtClean="0">
                <a:solidFill>
                  <a:schemeClr val="bg1"/>
                </a:solidFill>
                <a:latin typeface="Times New Roman" pitchFamily="18" charset="0"/>
                <a:cs typeface="Times New Roman" pitchFamily="18" charset="0"/>
              </a:rPr>
              <a:t>Do not be conformed to this world, but be transformed by the </a:t>
            </a:r>
            <a:r>
              <a:rPr lang="en-AU" altLang="en-US" sz="3600" u="sng" smtClean="0">
                <a:solidFill>
                  <a:schemeClr val="bg1"/>
                </a:solidFill>
                <a:latin typeface="Times New Roman" pitchFamily="18" charset="0"/>
                <a:cs typeface="Times New Roman" pitchFamily="18" charset="0"/>
              </a:rPr>
              <a:t>renewal of your mind</a:t>
            </a:r>
            <a:r>
              <a:rPr lang="en-AU" altLang="en-US" sz="3600" smtClean="0">
                <a:solidFill>
                  <a:schemeClr val="bg1"/>
                </a:solidFill>
                <a:latin typeface="Times New Roman" pitchFamily="18" charset="0"/>
                <a:cs typeface="Times New Roman" pitchFamily="18" charset="0"/>
              </a:rPr>
              <a:t>, that by testing you may discern what is the will of God, what is good and acceptable and perfect</a:t>
            </a:r>
          </a:p>
          <a:p>
            <a:pPr algn="r">
              <a:lnSpc>
                <a:spcPct val="80000"/>
              </a:lnSpc>
              <a:buFont typeface="Wingdings 3" pitchFamily="18" charset="2"/>
              <a:buNone/>
            </a:pPr>
            <a:r>
              <a:rPr lang="ar-EG" altLang="en-US" sz="3600" b="1" smtClean="0">
                <a:solidFill>
                  <a:schemeClr val="bg1"/>
                </a:solidFill>
                <a:latin typeface="Times New Roman" pitchFamily="18" charset="0"/>
                <a:cs typeface="Times New Roman" pitchFamily="18" charset="0"/>
              </a:rPr>
              <a:t>"وَلاَ تُشَاكِلُوا هذَا الدَّهْرَ، بَلْ تَغَيَّرُوا عَنْ شَكْلِكُمْ بِتَجْدِيدِ أَذْهَانِكُمْ، لِتَخْتَبِرُوا مَا هِيَ إِرَادَةُ اللهِ: الصَّالِحَةُ الْمَرْضِيَّةُ الْكَامِلَةُ." (رو 12: 2)</a:t>
            </a:r>
            <a:endParaRPr lang="ar-BH" altLang="en-US" sz="3600" b="1" smtClean="0">
              <a:solidFill>
                <a:schemeClr val="bg1"/>
              </a:solidFill>
              <a:latin typeface="Times New Roman" pitchFamily="18" charset="0"/>
              <a:cs typeface="Times New Roman" pitchFamily="18" charset="0"/>
            </a:endParaRPr>
          </a:p>
          <a:p>
            <a:pPr>
              <a:lnSpc>
                <a:spcPct val="80000"/>
              </a:lnSpc>
              <a:buFont typeface="Wingdings 3" pitchFamily="18" charset="2"/>
              <a:buNone/>
            </a:pPr>
            <a:r>
              <a:rPr lang="en-AU" altLang="en-US" sz="3600" b="1" smtClean="0">
                <a:solidFill>
                  <a:schemeClr val="bg1"/>
                </a:solidFill>
                <a:latin typeface="Times New Roman" pitchFamily="18" charset="0"/>
                <a:cs typeface="Times New Roman" pitchFamily="18" charset="0"/>
                <a:hlinkClick r:id="rId3"/>
              </a:rPr>
              <a:t>Isaiah 40:31</a:t>
            </a:r>
            <a:r>
              <a:rPr lang="en-AU" altLang="en-US" sz="3600" b="1" smtClean="0">
                <a:solidFill>
                  <a:schemeClr val="bg1"/>
                </a:solidFill>
                <a:latin typeface="Times New Roman" pitchFamily="18" charset="0"/>
                <a:cs typeface="Times New Roman" pitchFamily="18" charset="0"/>
              </a:rPr>
              <a:t>But they that wait upon the LORD shall renew their strength; they shall mount up with wings as eagles; they shall run, and not be weary; and they shall walk, and not faint.</a:t>
            </a:r>
            <a:endParaRPr lang="ar-BH" altLang="en-US" sz="3600" b="1" smtClean="0">
              <a:solidFill>
                <a:schemeClr val="bg1"/>
              </a:solidFill>
              <a:latin typeface="Times New Roman" pitchFamily="18" charset="0"/>
              <a:cs typeface="Times New Roman" pitchFamily="18" charset="0"/>
            </a:endParaRPr>
          </a:p>
          <a:p>
            <a:pPr algn="r">
              <a:lnSpc>
                <a:spcPct val="80000"/>
              </a:lnSpc>
              <a:buFont typeface="Wingdings 3" pitchFamily="18" charset="2"/>
              <a:buNone/>
            </a:pPr>
            <a:r>
              <a:rPr lang="ar-EG" sz="3600" b="1" smtClean="0">
                <a:solidFill>
                  <a:schemeClr val="bg1"/>
                </a:solidFill>
                <a:latin typeface="Times New Roman" pitchFamily="18" charset="0"/>
                <a:cs typeface="Times New Roman" pitchFamily="18" charset="0"/>
              </a:rPr>
              <a:t>"وَأَمَّا مُنْتَظِرُو الرَّبِّ فَيُجَدِّدُونَ قُوَّةً. يَرْفَعُونَ أَجْنِحَةً كَالنُّسُورِ. يَرْكُضُونَ وَلاَ يَتْعَبُونَ. يَمْشُونَ وَلاَ يُعْيُونَ." (إش 40: 31)</a:t>
            </a:r>
            <a:endParaRPr lang="en-AU" altLang="en-US" sz="36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a:extLst>
              <a:ext uri="{FF2B5EF4-FFF2-40B4-BE49-F238E27FC236}"/>
            </a:extLst>
          </p:cNvPr>
          <p:cNvSpPr>
            <a:spLocks noGrp="1" noChangeArrowheads="1"/>
          </p:cNvSpPr>
          <p:nvPr>
            <p:ph idx="1"/>
          </p:nvPr>
        </p:nvSpPr>
        <p:spPr>
          <a:xfrm>
            <a:off x="0" y="79375"/>
            <a:ext cx="12072938" cy="6778625"/>
          </a:xfrm>
        </p:spPr>
        <p:txBody>
          <a:bodyPr rtlCol="0">
            <a:normAutofit fontScale="70000" lnSpcReduction="20000"/>
          </a:bodyPr>
          <a:lstStyle/>
          <a:p>
            <a:pPr fontAlgn="auto">
              <a:lnSpc>
                <a:spcPct val="80000"/>
              </a:lnSpc>
              <a:buFont typeface="Wingdings" panose="05000000000000000000" pitchFamily="2" charset="2"/>
              <a:buNone/>
              <a:defRPr/>
            </a:pPr>
            <a:r>
              <a:rPr lang="en-AU" altLang="en-US" sz="3600" b="1" dirty="0">
                <a:solidFill>
                  <a:schemeClr val="bg1"/>
                </a:solidFill>
                <a:latin typeface="Times New Roman" panose="02020603050405020304" pitchFamily="18" charset="0"/>
                <a:cs typeface="Times New Roman" panose="02020603050405020304" pitchFamily="18" charset="0"/>
                <a:hlinkClick r:id="rId2"/>
              </a:rPr>
              <a:t>Romans 15:13</a:t>
            </a:r>
            <a:r>
              <a:rPr lang="en-AU" altLang="en-US" sz="3600" b="1" dirty="0">
                <a:solidFill>
                  <a:schemeClr val="bg1"/>
                </a:solidFill>
                <a:latin typeface="Times New Roman" panose="02020603050405020304" pitchFamily="18" charset="0"/>
                <a:cs typeface="Times New Roman" panose="02020603050405020304" pitchFamily="18" charset="0"/>
              </a:rPr>
              <a:t> </a:t>
            </a:r>
          </a:p>
          <a:p>
            <a:pPr fontAlgn="auto">
              <a:lnSpc>
                <a:spcPct val="80000"/>
              </a:lnSpc>
              <a:buFont typeface="Wingdings" panose="05000000000000000000" pitchFamily="2" charset="2"/>
              <a:buNone/>
              <a:defRPr/>
            </a:pPr>
            <a:endParaRPr lang="en-AU" altLang="en-US" sz="3600" b="1" dirty="0">
              <a:solidFill>
                <a:schemeClr val="bg1"/>
              </a:solidFill>
              <a:latin typeface="Times New Roman" panose="02020603050405020304" pitchFamily="18" charset="0"/>
              <a:cs typeface="Times New Roman" panose="02020603050405020304" pitchFamily="18" charset="0"/>
            </a:endParaRPr>
          </a:p>
          <a:p>
            <a:pPr fontAlgn="auto">
              <a:lnSpc>
                <a:spcPct val="80000"/>
              </a:lnSpc>
              <a:buFont typeface="Wingdings" panose="05000000000000000000" pitchFamily="2" charset="2"/>
              <a:buNone/>
              <a:defRPr/>
            </a:pPr>
            <a:r>
              <a:rPr lang="en-AU" altLang="en-US" sz="3600" b="1" dirty="0">
                <a:solidFill>
                  <a:schemeClr val="bg1"/>
                </a:solidFill>
                <a:latin typeface="Times New Roman" panose="02020603050405020304" pitchFamily="18" charset="0"/>
                <a:cs typeface="Times New Roman" panose="02020603050405020304" pitchFamily="18" charset="0"/>
              </a:rPr>
              <a:t>May the God of hope fill you with all joy and peace as you trust in him, so that you may overflow with hope by the power of the Holy Spirit</a:t>
            </a:r>
            <a:endParaRPr lang="ar-BH" altLang="en-US" sz="3600" b="1" dirty="0">
              <a:solidFill>
                <a:schemeClr val="bg1"/>
              </a:solidFill>
              <a:latin typeface="Times New Roman" panose="02020603050405020304" pitchFamily="18" charset="0"/>
              <a:cs typeface="Times New Roman" panose="02020603050405020304" pitchFamily="18" charset="0"/>
            </a:endParaRPr>
          </a:p>
          <a:p>
            <a:pPr algn="r" fontAlgn="auto">
              <a:lnSpc>
                <a:spcPct val="80000"/>
              </a:lnSpc>
              <a:buFont typeface="Wingdings 3" pitchFamily="18" charset="2"/>
              <a:buNone/>
              <a:defRPr/>
            </a:pPr>
            <a:r>
              <a:rPr lang="ar-EG" altLang="en-US" sz="3600" b="1" dirty="0">
                <a:solidFill>
                  <a:schemeClr val="bg1"/>
                </a:solidFill>
                <a:latin typeface="Times New Roman" panose="02020603050405020304" pitchFamily="18" charset="0"/>
                <a:cs typeface="Times New Roman" panose="02020603050405020304" pitchFamily="18" charset="0"/>
              </a:rPr>
              <a:t>"وَلْيَمْلأْكُمْ إِلهُ الرَّجَاءِ كُلَّ سُرُورٍ وَسَلاَمٍ فِي الإِيمَانِ، لِتَزْدَادُوا فِي الرَّجَاءِ بِقُوَّةِ الرُّوحِ الْقُدُسِ." (رو 15: 13)</a:t>
            </a:r>
            <a:endParaRPr lang="en-AU" altLang="en-US" sz="3600" b="1" dirty="0">
              <a:solidFill>
                <a:schemeClr val="bg1"/>
              </a:solidFill>
              <a:latin typeface="Times New Roman" panose="02020603050405020304" pitchFamily="18" charset="0"/>
              <a:cs typeface="Times New Roman" panose="02020603050405020304" pitchFamily="18" charset="0"/>
            </a:endParaRPr>
          </a:p>
          <a:p>
            <a:pPr fontAlgn="auto">
              <a:lnSpc>
                <a:spcPct val="80000"/>
              </a:lnSpc>
              <a:buFont typeface="Wingdings" panose="05000000000000000000" pitchFamily="2" charset="2"/>
              <a:buNone/>
              <a:defRPr/>
            </a:pPr>
            <a:endParaRPr lang="en-AU" altLang="en-US" sz="3600" b="1" dirty="0">
              <a:solidFill>
                <a:schemeClr val="bg1"/>
              </a:solidFill>
              <a:latin typeface="Times New Roman" panose="02020603050405020304" pitchFamily="18" charset="0"/>
              <a:cs typeface="Times New Roman" panose="02020603050405020304" pitchFamily="18" charset="0"/>
            </a:endParaRPr>
          </a:p>
          <a:p>
            <a:pPr fontAlgn="auto">
              <a:lnSpc>
                <a:spcPct val="80000"/>
              </a:lnSpc>
              <a:buFont typeface="Wingdings" panose="05000000000000000000" pitchFamily="2" charset="2"/>
              <a:buNone/>
              <a:defRPr/>
            </a:pPr>
            <a:r>
              <a:rPr lang="en-US" altLang="en-US" sz="3600" b="1" u="sng" dirty="0">
                <a:solidFill>
                  <a:schemeClr val="bg1"/>
                </a:solidFill>
                <a:latin typeface="Times New Roman" panose="02020603050405020304" pitchFamily="18" charset="0"/>
                <a:cs typeface="Times New Roman" panose="02020603050405020304" pitchFamily="18" charset="0"/>
              </a:rPr>
              <a:t>2 Kings 20:5</a:t>
            </a:r>
            <a:r>
              <a:rPr lang="en-US" altLang="en-US" sz="3600" b="1" dirty="0">
                <a:solidFill>
                  <a:schemeClr val="bg1"/>
                </a:solidFill>
                <a:latin typeface="Times New Roman" panose="02020603050405020304" pitchFamily="18" charset="0"/>
                <a:cs typeface="Times New Roman" panose="02020603050405020304" pitchFamily="18" charset="0"/>
              </a:rPr>
              <a:t> </a:t>
            </a:r>
          </a:p>
          <a:p>
            <a:pPr algn="ctr" fontAlgn="auto">
              <a:lnSpc>
                <a:spcPct val="80000"/>
              </a:lnSpc>
              <a:buFont typeface="Wingdings" panose="05000000000000000000" pitchFamily="2" charset="2"/>
              <a:buNone/>
              <a:defRPr/>
            </a:pP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r>
              <a:rPr lang="en-US" altLang="en-US" sz="3600" b="1" dirty="0">
                <a:solidFill>
                  <a:schemeClr val="bg1"/>
                </a:solidFill>
                <a:latin typeface="Times New Roman" panose="02020603050405020304" pitchFamily="18" charset="0"/>
                <a:cs typeface="Times New Roman" panose="02020603050405020304" pitchFamily="18" charset="0"/>
              </a:rPr>
              <a:t>The Lord says" I have heard your prayer and seen your tears; I will heal you.“</a:t>
            </a:r>
            <a:endParaRPr lang="ar-BH"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endParaRPr lang="ar-BH"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r>
              <a:rPr lang="ar-EG" altLang="en-US" sz="3600" b="1" dirty="0">
                <a:solidFill>
                  <a:schemeClr val="bg1"/>
                </a:solidFill>
                <a:latin typeface="Times New Roman" panose="02020603050405020304" pitchFamily="18" charset="0"/>
                <a:cs typeface="Times New Roman" panose="02020603050405020304" pitchFamily="18" charset="0"/>
              </a:rPr>
              <a:t>"«ارْجعْ وَقُلْ لِحَزَقِيَّا رَئِيسِ شَعْبِي: هكَذَا قَالَ الرَّبُّ إِلهُ دَاوُدَ أَبِيكَ: قَدْ سَمِعْتُ صَلاَتَكَ. قَدْ رَأَيْتُ دُمُوعَكَ. هأَنَذَا أَشْفِيكَ.</a:t>
            </a:r>
            <a:endParaRPr lang="ar-BH"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r>
              <a:rPr lang="ar-EG" altLang="en-US" sz="3600" b="1" dirty="0">
                <a:solidFill>
                  <a:schemeClr val="bg1"/>
                </a:solidFill>
                <a:latin typeface="Times New Roman" panose="02020603050405020304" pitchFamily="18" charset="0"/>
                <a:cs typeface="Times New Roman" panose="02020603050405020304" pitchFamily="18" charset="0"/>
              </a:rPr>
              <a:t> فِي الْيَوْمِ الثَّالِثِ تَصْعَدُ إِلَى بَيْتِ الرَّبِّ." (2 مل 20: 5)</a:t>
            </a:r>
          </a:p>
          <a:p>
            <a:pPr algn="ctr" fontAlgn="auto">
              <a:lnSpc>
                <a:spcPct val="80000"/>
              </a:lnSpc>
              <a:buFont typeface="Wingdings" panose="05000000000000000000" pitchFamily="2" charset="2"/>
              <a:buNone/>
              <a:defRPr/>
            </a:pPr>
            <a:endParaRPr lang="en-US" altLang="en-US" sz="3600" b="1" dirty="0">
              <a:solidFill>
                <a:schemeClr val="bg1"/>
              </a:solidFill>
              <a:latin typeface="Times New Roman" panose="02020603050405020304" pitchFamily="18" charset="0"/>
              <a:cs typeface="Times New Roman" panose="02020603050405020304" pitchFamily="18" charset="0"/>
            </a:endParaRPr>
          </a:p>
          <a:p>
            <a:pPr fontAlgn="auto">
              <a:lnSpc>
                <a:spcPct val="80000"/>
              </a:lnSpc>
              <a:buFont typeface="Wingdings" panose="05000000000000000000" pitchFamily="2" charset="2"/>
              <a:buNone/>
              <a:defRPr/>
            </a:pP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fontAlgn="auto">
              <a:lnSpc>
                <a:spcPct val="80000"/>
              </a:lnSpc>
              <a:buFont typeface="Wingdings" panose="05000000000000000000" pitchFamily="2" charset="2"/>
              <a:buNone/>
              <a:defRPr/>
            </a:pPr>
            <a:r>
              <a:rPr lang="en-US" altLang="en-US" sz="6300" b="1" dirty="0">
                <a:solidFill>
                  <a:schemeClr val="bg1"/>
                </a:solidFill>
                <a:latin typeface="Times New Roman" panose="02020603050405020304" pitchFamily="18" charset="0"/>
                <a:cs typeface="Times New Roman" panose="02020603050405020304" pitchFamily="18" charset="0"/>
              </a:rPr>
              <a:t>Amen</a:t>
            </a:r>
          </a:p>
          <a:p>
            <a:pPr algn="ctr" fontAlgn="auto">
              <a:lnSpc>
                <a:spcPct val="80000"/>
              </a:lnSpc>
              <a:buFont typeface="Wingdings" panose="05000000000000000000" pitchFamily="2" charset="2"/>
              <a:buNone/>
              <a:defRPr/>
            </a:pPr>
            <a:endParaRPr lang="en-US" altLang="en-US" b="1" dirty="0">
              <a:solidFill>
                <a:schemeClr val="bg2">
                  <a:lumMod val="75000"/>
                </a:schemeClr>
              </a:solidFill>
            </a:endParaRPr>
          </a:p>
          <a:p>
            <a:pPr fontAlgn="auto">
              <a:lnSpc>
                <a:spcPct val="80000"/>
              </a:lnSpc>
              <a:buFont typeface="Wingdings" panose="05000000000000000000" pitchFamily="2" charset="2"/>
              <a:buNone/>
              <a:defRPr/>
            </a:pPr>
            <a:endParaRPr lang="en-AU" altLang="en-US" dirty="0">
              <a:solidFill>
                <a:schemeClr val="bg2">
                  <a:lumMod val="75000"/>
                </a:schemeClr>
              </a:solidFill>
            </a:endParaRP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extLst>
          </p:cNvPr>
          <p:cNvSpPr>
            <a:spLocks noGrp="1" noRot="1" noChangeArrowheads="1"/>
          </p:cNvSpPr>
          <p:nvPr>
            <p:ph type="title"/>
          </p:nvPr>
        </p:nvSpPr>
        <p:spPr>
          <a:xfrm>
            <a:off x="2057400" y="0"/>
            <a:ext cx="6554788" cy="1119188"/>
          </a:xfrm>
        </p:spPr>
        <p:txBody>
          <a:bodyPr/>
          <a:lstStyle/>
          <a:p>
            <a:pPr algn="r" fontAlgn="auto">
              <a:spcAft>
                <a:spcPts val="0"/>
              </a:spcAft>
              <a:defRPr/>
            </a:pPr>
            <a:r>
              <a:rPr lang="en-US" altLang="en-US" sz="6600" b="1" dirty="0">
                <a:solidFill>
                  <a:schemeClr val="bg1"/>
                </a:solidFill>
                <a:latin typeface="Times New Roman" panose="02020603050405020304" pitchFamily="18" charset="0"/>
                <a:cs typeface="Times New Roman" panose="02020603050405020304" pitchFamily="18" charset="0"/>
              </a:rPr>
              <a:t>Final word</a:t>
            </a:r>
            <a:endParaRPr lang="en-AU" altLang="en-US" sz="6600" b="1" dirty="0">
              <a:solidFill>
                <a:schemeClr val="bg1"/>
              </a:solidFill>
              <a:latin typeface="Times New Roman" panose="02020603050405020304" pitchFamily="18" charset="0"/>
              <a:cs typeface="Times New Roman" panose="02020603050405020304" pitchFamily="18" charset="0"/>
            </a:endParaRPr>
          </a:p>
        </p:txBody>
      </p:sp>
      <p:sp>
        <p:nvSpPr>
          <p:cNvPr id="75778" name="Rectangle 3"/>
          <p:cNvSpPr>
            <a:spLocks noGrp="1" noChangeArrowheads="1"/>
          </p:cNvSpPr>
          <p:nvPr>
            <p:ph idx="1"/>
          </p:nvPr>
        </p:nvSpPr>
        <p:spPr>
          <a:xfrm>
            <a:off x="0" y="989013"/>
            <a:ext cx="12192000" cy="6429375"/>
          </a:xfrm>
        </p:spPr>
        <p:txBody>
          <a:bodyPr/>
          <a:lstStyle/>
          <a:p>
            <a:pPr algn="ctr">
              <a:lnSpc>
                <a:spcPct val="80000"/>
              </a:lnSpc>
              <a:buFont typeface="Wingdings" pitchFamily="2" charset="2"/>
              <a:buNone/>
            </a:pPr>
            <a:r>
              <a:rPr lang="en-AU" altLang="en-US" sz="2400" b="1" smtClean="0">
                <a:solidFill>
                  <a:schemeClr val="bg1"/>
                </a:solidFill>
                <a:latin typeface="Times New Roman" pitchFamily="18" charset="0"/>
                <a:cs typeface="Times New Roman" pitchFamily="18" charset="0"/>
              </a:rPr>
              <a:t>Depression is a widespread condition, affecting millions of people, Christians and non-Christians alike.</a:t>
            </a:r>
          </a:p>
          <a:p>
            <a:pPr algn="ctr">
              <a:lnSpc>
                <a:spcPct val="80000"/>
              </a:lnSpc>
              <a:buFont typeface="Wingdings" pitchFamily="2" charset="2"/>
              <a:buNone/>
            </a:pPr>
            <a:endParaRPr lang="en-AU" altLang="en-US" sz="2400" b="1" smtClean="0">
              <a:solidFill>
                <a:schemeClr val="bg1"/>
              </a:solidFill>
              <a:latin typeface="Times New Roman" pitchFamily="18" charset="0"/>
              <a:cs typeface="Times New Roman" pitchFamily="18" charset="0"/>
            </a:endParaRPr>
          </a:p>
          <a:p>
            <a:pPr algn="ctr">
              <a:lnSpc>
                <a:spcPct val="80000"/>
              </a:lnSpc>
              <a:buFont typeface="Wingdings" pitchFamily="2" charset="2"/>
              <a:buNone/>
            </a:pPr>
            <a:r>
              <a:rPr lang="en-AU" altLang="en-US" sz="2400" b="1" smtClean="0">
                <a:solidFill>
                  <a:schemeClr val="bg1"/>
                </a:solidFill>
                <a:latin typeface="Times New Roman" pitchFamily="18" charset="0"/>
                <a:cs typeface="Times New Roman" pitchFamily="18" charset="0"/>
              </a:rPr>
              <a:t> Those suffering from depression can experience intense feelings of sadness, anger, hopelessness, fatigue, and a variety of other symptoms.</a:t>
            </a:r>
          </a:p>
          <a:p>
            <a:pPr algn="ctr">
              <a:lnSpc>
                <a:spcPct val="80000"/>
              </a:lnSpc>
              <a:buFont typeface="Wingdings" pitchFamily="2" charset="2"/>
              <a:buNone/>
            </a:pPr>
            <a:r>
              <a:rPr lang="en-AU" altLang="en-US" sz="2400" b="1" smtClean="0">
                <a:solidFill>
                  <a:schemeClr val="bg1"/>
                </a:solidFill>
                <a:latin typeface="Times New Roman" pitchFamily="18" charset="0"/>
                <a:cs typeface="Times New Roman" pitchFamily="18" charset="0"/>
              </a:rPr>
              <a:t> </a:t>
            </a:r>
          </a:p>
          <a:p>
            <a:pPr algn="ctr">
              <a:lnSpc>
                <a:spcPct val="80000"/>
              </a:lnSpc>
              <a:buFont typeface="Wingdings" pitchFamily="2" charset="2"/>
              <a:buNone/>
            </a:pPr>
            <a:r>
              <a:rPr lang="en-AU" altLang="en-US" sz="2400" b="1" smtClean="0">
                <a:solidFill>
                  <a:schemeClr val="bg1"/>
                </a:solidFill>
                <a:latin typeface="Times New Roman" pitchFamily="18" charset="0"/>
                <a:cs typeface="Times New Roman" pitchFamily="18" charset="0"/>
              </a:rPr>
              <a:t>They may begin to feel useless and even suicidal, losing interest in things and people that they once enjoyed.</a:t>
            </a:r>
          </a:p>
          <a:p>
            <a:pPr algn="ctr">
              <a:lnSpc>
                <a:spcPct val="80000"/>
              </a:lnSpc>
              <a:buFont typeface="Wingdings" pitchFamily="2" charset="2"/>
              <a:buNone/>
            </a:pPr>
            <a:endParaRPr lang="en-AU" altLang="en-US" sz="2400" b="1" smtClean="0">
              <a:solidFill>
                <a:schemeClr val="bg1"/>
              </a:solidFill>
              <a:latin typeface="Times New Roman" pitchFamily="18" charset="0"/>
              <a:cs typeface="Times New Roman" pitchFamily="18" charset="0"/>
            </a:endParaRPr>
          </a:p>
          <a:p>
            <a:pPr algn="ctr">
              <a:lnSpc>
                <a:spcPct val="80000"/>
              </a:lnSpc>
              <a:buFont typeface="Wingdings" pitchFamily="2" charset="2"/>
              <a:buNone/>
            </a:pPr>
            <a:r>
              <a:rPr lang="en-AU" altLang="en-US" sz="2400" b="1" smtClean="0">
                <a:solidFill>
                  <a:schemeClr val="bg1"/>
                </a:solidFill>
                <a:latin typeface="Times New Roman" pitchFamily="18" charset="0"/>
                <a:cs typeface="Times New Roman" pitchFamily="18" charset="0"/>
              </a:rPr>
              <a:t> Depression is often triggered by life circumstances, such as a loss of job, death of a loved one, divorce, or psychological problems such as abuse or low self-esteem.</a:t>
            </a:r>
            <a:br>
              <a:rPr lang="en-AU" altLang="en-US" sz="2400" b="1" smtClean="0">
                <a:solidFill>
                  <a:schemeClr val="bg1"/>
                </a:solidFill>
                <a:latin typeface="Times New Roman" pitchFamily="18" charset="0"/>
                <a:cs typeface="Times New Roman" pitchFamily="18" charset="0"/>
              </a:rPr>
            </a:br>
            <a:r>
              <a:rPr lang="en-AU" altLang="en-US" sz="2400" b="1" smtClean="0">
                <a:solidFill>
                  <a:schemeClr val="bg1"/>
                </a:solidFill>
                <a:latin typeface="Times New Roman" pitchFamily="18" charset="0"/>
                <a:cs typeface="Times New Roman" pitchFamily="18" charset="0"/>
              </a:rPr>
              <a:t/>
            </a:r>
            <a:br>
              <a:rPr lang="en-AU" altLang="en-US" sz="2400" b="1" smtClean="0">
                <a:solidFill>
                  <a:schemeClr val="bg1"/>
                </a:solidFill>
                <a:latin typeface="Times New Roman" pitchFamily="18" charset="0"/>
                <a:cs typeface="Times New Roman" pitchFamily="18" charset="0"/>
              </a:rPr>
            </a:br>
            <a:endParaRPr lang="en-AU" altLang="en-US" sz="24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0" y="793750"/>
            <a:ext cx="12288838" cy="6064250"/>
          </a:xfrm>
        </p:spPr>
        <p:txBody>
          <a:bodyPr/>
          <a:lstStyle/>
          <a:p>
            <a:pPr>
              <a:lnSpc>
                <a:spcPct val="90000"/>
              </a:lnSpc>
              <a:buFont typeface="Wingdings" pitchFamily="2" charset="2"/>
              <a:buNone/>
            </a:pPr>
            <a:r>
              <a:rPr lang="en-AU" altLang="en-US" sz="2800" b="1" smtClean="0">
                <a:solidFill>
                  <a:schemeClr val="bg1"/>
                </a:solidFill>
                <a:latin typeface="Times New Roman" pitchFamily="18" charset="0"/>
                <a:cs typeface="Times New Roman" pitchFamily="18" charset="0"/>
              </a:rPr>
              <a:t>*Clinical depression is a psychological  condition that must be diagnosed by a physician. </a:t>
            </a:r>
            <a:endParaRPr lang="ar-BH"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endParaRPr lang="en-AU"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r>
              <a:rPr lang="en-AU" altLang="en-US" sz="2800" b="1" smtClean="0">
                <a:solidFill>
                  <a:schemeClr val="bg1"/>
                </a:solidFill>
                <a:latin typeface="Times New Roman" pitchFamily="18" charset="0"/>
                <a:cs typeface="Times New Roman" pitchFamily="18" charset="0"/>
              </a:rPr>
              <a:t>*It may not be caused by unfortunate life circumstances, nor can the symptoms be alleviated by one's own will. </a:t>
            </a:r>
          </a:p>
          <a:p>
            <a:pPr>
              <a:lnSpc>
                <a:spcPct val="90000"/>
              </a:lnSpc>
              <a:buFont typeface="Wingdings" pitchFamily="2" charset="2"/>
              <a:buNone/>
            </a:pPr>
            <a:r>
              <a:rPr lang="en-AU" altLang="en-US" sz="2800" b="1" smtClean="0">
                <a:solidFill>
                  <a:schemeClr val="bg1"/>
                </a:solidFill>
                <a:latin typeface="Times New Roman" pitchFamily="18" charset="0"/>
                <a:cs typeface="Times New Roman" pitchFamily="18" charset="0"/>
              </a:rPr>
              <a:t>Contrary to what some in the Christian community believe, clinical depression is not always caused by sin. </a:t>
            </a:r>
            <a:endParaRPr lang="ar-BH"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endParaRPr lang="en-AU"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r>
              <a:rPr lang="en-AU" altLang="en-US" sz="2800" b="1" smtClean="0">
                <a:solidFill>
                  <a:schemeClr val="bg1"/>
                </a:solidFill>
                <a:latin typeface="Times New Roman" pitchFamily="18" charset="0"/>
                <a:cs typeface="Times New Roman" pitchFamily="18" charset="0"/>
              </a:rPr>
              <a:t>*Depression can sometimes be caused by a physical disorder that needs to be treated with medication and/or counselling</a:t>
            </a:r>
            <a:endParaRPr lang="ar-BH"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endParaRPr lang="en-AU" altLang="en-US" sz="2800" b="1" smtClean="0">
              <a:solidFill>
                <a:schemeClr val="bg1"/>
              </a:solidFill>
              <a:latin typeface="Times New Roman" pitchFamily="18" charset="0"/>
              <a:cs typeface="Times New Roman" pitchFamily="18" charset="0"/>
            </a:endParaRPr>
          </a:p>
          <a:p>
            <a:pPr>
              <a:lnSpc>
                <a:spcPct val="90000"/>
              </a:lnSpc>
              <a:buFont typeface="Wingdings" pitchFamily="2" charset="2"/>
              <a:buNone/>
            </a:pPr>
            <a:r>
              <a:rPr lang="en-AU" altLang="en-US" sz="2800" b="1" smtClean="0">
                <a:solidFill>
                  <a:schemeClr val="bg1"/>
                </a:solidFill>
                <a:latin typeface="Times New Roman" pitchFamily="18" charset="0"/>
                <a:cs typeface="Times New Roman" pitchFamily="18" charset="0"/>
              </a:rPr>
              <a:t>*However seeing a doctor for depression is no different than seeing a doctor for an injury.</a:t>
            </a:r>
            <a:br>
              <a:rPr lang="en-AU" altLang="en-US" sz="2800" b="1" smtClean="0">
                <a:solidFill>
                  <a:schemeClr val="bg1"/>
                </a:solidFill>
                <a:latin typeface="Times New Roman" pitchFamily="18" charset="0"/>
                <a:cs typeface="Times New Roman" pitchFamily="18" charset="0"/>
              </a:rPr>
            </a:br>
            <a:r>
              <a:rPr lang="en-AU" altLang="en-US" sz="2800" b="1" smtClean="0">
                <a:solidFill>
                  <a:schemeClr val="bg1"/>
                </a:solidFill>
                <a:latin typeface="Times New Roman" pitchFamily="18" charset="0"/>
                <a:cs typeface="Times New Roman" pitchFamily="18" charset="0"/>
              </a:rPr>
              <a:t/>
            </a:r>
            <a:br>
              <a:rPr lang="en-AU" altLang="en-US" sz="2800" b="1" smtClean="0">
                <a:solidFill>
                  <a:schemeClr val="bg1"/>
                </a:solidFill>
                <a:latin typeface="Times New Roman" pitchFamily="18" charset="0"/>
                <a:cs typeface="Times New Roman" pitchFamily="18" charset="0"/>
              </a:rPr>
            </a:br>
            <a:endParaRPr lang="en-AU" altLang="en-US" sz="28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127000" y="425450"/>
            <a:ext cx="11360150" cy="7096125"/>
          </a:xfrm>
        </p:spPr>
        <p:txBody>
          <a:bodyPr/>
          <a:lstStyle/>
          <a:p>
            <a:pPr marL="0" indent="0" algn="ctr">
              <a:buFont typeface="Wingdings 3" pitchFamily="18" charset="2"/>
              <a:buNone/>
            </a:pPr>
            <a:r>
              <a:rPr lang="en-AU" sz="4800" b="1" u="sng" smtClean="0">
                <a:solidFill>
                  <a:schemeClr val="bg1"/>
                </a:solidFill>
                <a:latin typeface="Times New Roman" pitchFamily="18" charset="0"/>
                <a:cs typeface="Times New Roman" pitchFamily="18" charset="0"/>
              </a:rPr>
              <a:t>SUMMARY</a:t>
            </a:r>
          </a:p>
          <a:p>
            <a:pPr marL="0" indent="0">
              <a:buFont typeface="Wingdings 3" pitchFamily="18" charset="2"/>
              <a:buNone/>
            </a:pPr>
            <a:endParaRPr lang="en-AU" sz="4800" b="1" smtClean="0">
              <a:latin typeface="Times New Roman" pitchFamily="18" charset="0"/>
              <a:cs typeface="Times New Roman" pitchFamily="18" charset="0"/>
            </a:endParaRPr>
          </a:p>
          <a:p>
            <a:pPr marL="0" indent="0">
              <a:buFont typeface="Wingdings 3" pitchFamily="18" charset="2"/>
              <a:buNone/>
            </a:pPr>
            <a:r>
              <a:rPr lang="en-AU" sz="3200" b="1" smtClean="0">
                <a:solidFill>
                  <a:schemeClr val="bg1"/>
                </a:solidFill>
                <a:latin typeface="Times New Roman" pitchFamily="18" charset="0"/>
                <a:cs typeface="Times New Roman" pitchFamily="18" charset="0"/>
              </a:rPr>
              <a:t>1. Recognize</a:t>
            </a:r>
          </a:p>
          <a:p>
            <a:pPr marL="0" indent="0">
              <a:buFont typeface="Wingdings 3" pitchFamily="18" charset="2"/>
              <a:buNone/>
            </a:pPr>
            <a:r>
              <a:rPr lang="en-AU" sz="3200" b="1" smtClean="0">
                <a:solidFill>
                  <a:schemeClr val="bg1"/>
                </a:solidFill>
                <a:latin typeface="Times New Roman" pitchFamily="18" charset="0"/>
                <a:cs typeface="Times New Roman" pitchFamily="18" charset="0"/>
              </a:rPr>
              <a:t>2.Remember</a:t>
            </a:r>
          </a:p>
          <a:p>
            <a:pPr marL="0" indent="0">
              <a:buFont typeface="Wingdings 3" pitchFamily="18" charset="2"/>
              <a:buNone/>
            </a:pPr>
            <a:r>
              <a:rPr lang="en-AU" sz="3200" b="1" smtClean="0">
                <a:solidFill>
                  <a:schemeClr val="bg1"/>
                </a:solidFill>
                <a:latin typeface="Times New Roman" pitchFamily="18" charset="0"/>
                <a:cs typeface="Times New Roman" pitchFamily="18" charset="0"/>
              </a:rPr>
              <a:t>3.Rearrange</a:t>
            </a:r>
          </a:p>
          <a:p>
            <a:pPr marL="0" indent="0">
              <a:buFont typeface="Wingdings 3" pitchFamily="18" charset="2"/>
              <a:buNone/>
            </a:pPr>
            <a:r>
              <a:rPr lang="en-AU" sz="3200" b="1" smtClean="0">
                <a:solidFill>
                  <a:schemeClr val="bg1"/>
                </a:solidFill>
                <a:latin typeface="Times New Roman" pitchFamily="18" charset="0"/>
                <a:cs typeface="Times New Roman" pitchFamily="18" charset="0"/>
              </a:rPr>
              <a:t>4.Reject</a:t>
            </a:r>
          </a:p>
          <a:p>
            <a:pPr marL="0" indent="0">
              <a:buFont typeface="Wingdings 3" pitchFamily="18" charset="2"/>
              <a:buNone/>
            </a:pPr>
            <a:r>
              <a:rPr lang="en-AU" sz="3200" b="1" smtClean="0">
                <a:solidFill>
                  <a:schemeClr val="bg1"/>
                </a:solidFill>
                <a:latin typeface="Times New Roman" pitchFamily="18" charset="0"/>
                <a:cs typeface="Times New Roman" pitchFamily="18" charset="0"/>
              </a:rPr>
              <a:t>5.Respond</a:t>
            </a:r>
          </a:p>
          <a:p>
            <a:pPr marL="0" indent="0" algn="ctr">
              <a:buFont typeface="Wingdings 3" pitchFamily="18" charset="2"/>
              <a:buNone/>
            </a:pPr>
            <a:r>
              <a:rPr lang="en-AU" sz="3200" b="1" u="sng" smtClean="0">
                <a:solidFill>
                  <a:schemeClr val="bg1"/>
                </a:solidFill>
                <a:latin typeface="Times New Roman" pitchFamily="18" charset="0"/>
                <a:cs typeface="Times New Roman" pitchFamily="18" charset="0"/>
              </a:rPr>
              <a:t>“To learn and not to do is really not to learn. To know and not to do is really not to know.”</a:t>
            </a:r>
          </a:p>
          <a:p>
            <a:pPr marL="0" indent="0" algn="ctr">
              <a:buFont typeface="Wingdings 3" pitchFamily="18" charset="2"/>
              <a:buNone/>
            </a:pPr>
            <a:r>
              <a:rPr lang="ar-EG" sz="3200" b="1" u="sng" smtClean="0">
                <a:solidFill>
                  <a:schemeClr val="bg1"/>
                </a:solidFill>
                <a:latin typeface="Times New Roman" pitchFamily="18" charset="0"/>
                <a:cs typeface="Times New Roman" pitchFamily="18" charset="0"/>
              </a:rPr>
              <a:t>"إِنْ عَلِمْتُمْ هذَا فَطُوبَاكُمْ إِنْ عَمِلْتُمُوهُ." (يو 13: 17)</a:t>
            </a:r>
            <a:endParaRPr lang="en-AU" sz="3200" b="1" u="sng" smtClean="0">
              <a:solidFill>
                <a:schemeClr val="bg1"/>
              </a:solidFill>
              <a:latin typeface="Times New Roman" pitchFamily="18" charset="0"/>
              <a:cs typeface="Times New Roman" pitchFamily="18" charset="0"/>
            </a:endParaRPr>
          </a:p>
          <a:p>
            <a:pPr marL="0" indent="0" algn="ctr">
              <a:buFont typeface="Wingdings 3" pitchFamily="18" charset="2"/>
              <a:buNone/>
            </a:pPr>
            <a:endParaRPr lang="en-AU" sz="3200" b="1" u="sng" smtClean="0">
              <a:solidFill>
                <a:schemeClr val="bg1"/>
              </a:solidFill>
              <a:latin typeface="Times New Roman" pitchFamily="18" charset="0"/>
              <a:cs typeface="Times New Roman" pitchFamily="18" charset="0"/>
            </a:endParaRPr>
          </a:p>
          <a:p>
            <a:pPr marL="0" indent="0">
              <a:buFont typeface="Wingdings 3" pitchFamily="18" charset="2"/>
              <a:buNone/>
            </a:pPr>
            <a:endParaRPr lang="en-AU" sz="3600" b="1" smtClean="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endParaRPr lang="en-AU"/>
          </a:p>
        </p:txBody>
      </p:sp>
      <p:pic>
        <p:nvPicPr>
          <p:cNvPr id="78850" name="Picture 2" descr="Image may contain: text that says 'There are three solutions to every problem: accept it, change it, or leave it. If Ifyou can't accept it, change it. Ifyou can't change it, leave it.'"/>
          <p:cNvPicPr>
            <a:picLocks noGrp="1" noChangeAspect="1" noChangeArrowheads="1"/>
          </p:cNvPicPr>
          <p:nvPr>
            <p:ph idx="1"/>
          </p:nvPr>
        </p:nvPicPr>
        <p:blipFill>
          <a:blip r:embed="rId2"/>
          <a:srcRect/>
          <a:stretch>
            <a:fillRect/>
          </a:stretch>
        </p:blipFill>
        <p:spPr>
          <a:xfrm>
            <a:off x="0" y="0"/>
            <a:ext cx="12401550" cy="6858000"/>
          </a:xfrm>
        </p:spPr>
      </p:pic>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Grp="1" noChangeAspect="1" noChangeArrowheads="1"/>
          </p:cNvPicPr>
          <p:nvPr>
            <p:ph idx="1"/>
          </p:nvPr>
        </p:nvPicPr>
        <p:blipFill>
          <a:blip r:embed="rId2"/>
          <a:srcRect/>
          <a:stretch>
            <a:fillRect/>
          </a:stretch>
        </p:blipFill>
        <p:spPr>
          <a:xfrm>
            <a:off x="0" y="0"/>
            <a:ext cx="12192000" cy="6858000"/>
          </a:xfrm>
        </p:spPr>
      </p:pic>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descr="jesus_a200x03"/>
          <p:cNvPicPr>
            <a:picLocks noGrp="1" noChangeAspect="1" noChangeArrowheads="1"/>
          </p:cNvPicPr>
          <p:nvPr>
            <p:ph type="body" idx="1"/>
          </p:nvPr>
        </p:nvPicPr>
        <p:blipFill>
          <a:blip r:embed="rId2"/>
          <a:srcRect/>
          <a:stretch>
            <a:fillRect/>
          </a:stretch>
        </p:blipFill>
        <p:spPr>
          <a:xfrm>
            <a:off x="2668588" y="549275"/>
            <a:ext cx="6802437" cy="4038600"/>
          </a:xfrm>
        </p:spPr>
      </p:pic>
      <p:sp>
        <p:nvSpPr>
          <p:cNvPr id="143365" name="Rectangle 5">
            <a:extLst>
              <a:ext uri="{FF2B5EF4-FFF2-40B4-BE49-F238E27FC236}"/>
            </a:extLst>
          </p:cNvPr>
          <p:cNvSpPr>
            <a:spLocks noChangeArrowheads="1"/>
          </p:cNvSpPr>
          <p:nvPr/>
        </p:nvSpPr>
        <p:spPr bwMode="auto">
          <a:xfrm>
            <a:off x="644525" y="4662488"/>
            <a:ext cx="10823575" cy="1600200"/>
          </a:xfrm>
          <a:prstGeom prst="rect">
            <a:avLst/>
          </a:prstGeom>
          <a:noFill/>
          <a:ln>
            <a:noFill/>
          </a:ln>
          <a:effectLst/>
          <a:extLst/>
        </p:spPr>
        <p:txBody>
          <a:bodyPr>
            <a:spAutoFit/>
          </a:bodyPr>
          <a:lstStyle/>
          <a:p>
            <a:pPr fontAlgn="auto">
              <a:spcBef>
                <a:spcPts val="0"/>
              </a:spcBef>
              <a:spcAft>
                <a:spcPts val="0"/>
              </a:spcAft>
              <a:defRPr/>
            </a:pPr>
            <a:r>
              <a:rPr lang="en-US" altLang="en-US" sz="4000" b="1" u="sng" dirty="0">
                <a:solidFill>
                  <a:schemeClr val="bg1"/>
                </a:solidFill>
                <a:effectLst>
                  <a:outerShdw blurRad="38100" dist="38100" dir="2700000" algn="tl">
                    <a:srgbClr val="000000"/>
                  </a:outerShdw>
                </a:effectLst>
                <a:cs typeface="+mn-cs"/>
              </a:rPr>
              <a:t>I am with you always, even to the end of the age. Amen.</a:t>
            </a:r>
          </a:p>
          <a:p>
            <a:pPr fontAlgn="auto">
              <a:spcBef>
                <a:spcPts val="0"/>
              </a:spcBef>
              <a:spcAft>
                <a:spcPts val="0"/>
              </a:spcAft>
              <a:defRPr/>
            </a:pPr>
            <a:r>
              <a:rPr lang="en-US" altLang="en-US" b="1" dirty="0">
                <a:solidFill>
                  <a:schemeClr val="bg1"/>
                </a:solidFill>
                <a:effectLst>
                  <a:outerShdw blurRad="38100" dist="38100" dir="2700000" algn="tl">
                    <a:srgbClr val="000000"/>
                  </a:outerShdw>
                </a:effectLst>
                <a:cs typeface="+mn-cs"/>
              </a:rPr>
              <a:t>(MATTHEW 28:20)</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5725" y="136525"/>
            <a:ext cx="11677650" cy="6721475"/>
          </a:xfrm>
        </p:spPr>
        <p:txBody>
          <a:bodyPr rtlCol="0">
            <a:normAutofit lnSpcReduction="10000"/>
          </a:bodyPr>
          <a:lstStyle/>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 نسمع أيضًا عن الكآبة التي تصحب التوبة والصوم، وتساعد على التواضع وانسحاق القلب</a:t>
            </a: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ومن أمثلتها ما ذكر عن الصوم في سفر يوئيل (يوء2: 12 - 17).</a:t>
            </a:r>
            <a:endParaRPr lang="en-AU"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 . وما ذكر عن صوم أهل نينوى وتذللهم أمام الله في المسوح والرماد (يون3).</a:t>
            </a: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 كذلك توبة داود وكيف كان يبلل فراشة بدموعه (مز6).</a:t>
            </a: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كانت كآبة الخطاة تتحول إلى توبة، وتنتهي بالفرح، وبعزاء داخلي في أعماق القلب، وتؤدي إلى إصلاح السيرة كلها.</a:t>
            </a:r>
          </a:p>
          <a:p>
            <a:pPr marL="0" indent="0" algn="r" fontAlgn="auto">
              <a:buFont typeface="Wingdings 3" pitchFamily="18" charset="2"/>
              <a:buNone/>
              <a:defRPr/>
            </a:pPr>
            <a:endParaRPr lang="ar-EG" sz="3200" b="1" dirty="0">
              <a:solidFill>
                <a:schemeClr val="bg1"/>
              </a:solidFill>
              <a:latin typeface="Times New Roman" panose="02020603050405020304" pitchFamily="18" charset="0"/>
              <a:cs typeface="Times New Roman" panose="02020603050405020304" pitchFamily="18" charset="0"/>
            </a:endParaRPr>
          </a:p>
          <a:p>
            <a:pPr marL="0" indent="0" algn="r" fontAlgn="auto">
              <a:buFont typeface="Wingdings 3" pitchFamily="18" charset="2"/>
              <a:buNone/>
              <a:defRPr/>
            </a:pPr>
            <a:r>
              <a:rPr lang="ar-EG" sz="3200" b="1" dirty="0">
                <a:solidFill>
                  <a:schemeClr val="bg1"/>
                </a:solidFill>
                <a:latin typeface="Times New Roman" panose="02020603050405020304" pitchFamily="18" charset="0"/>
                <a:cs typeface="Times New Roman" panose="02020603050405020304" pitchFamily="18" charset="0"/>
              </a:rPr>
              <a:t>ولعل هذا ما يقصده الكتاب بعبارة" </a:t>
            </a:r>
            <a:r>
              <a:rPr lang="ar-EG" sz="3200" b="1" u="sng" dirty="0">
                <a:solidFill>
                  <a:schemeClr val="bg1"/>
                </a:solidFill>
                <a:latin typeface="Times New Roman" panose="02020603050405020304" pitchFamily="18" charset="0"/>
                <a:cs typeface="Times New Roman" panose="02020603050405020304" pitchFamily="18" charset="0"/>
              </a:rPr>
              <a:t>بكآبة الوجه يصلح القلب" </a:t>
            </a:r>
            <a:r>
              <a:rPr lang="ar-EG" sz="3200" b="1" dirty="0">
                <a:solidFill>
                  <a:schemeClr val="bg1"/>
                </a:solidFill>
                <a:latin typeface="Times New Roman" panose="02020603050405020304" pitchFamily="18" charset="0"/>
                <a:cs typeface="Times New Roman" panose="02020603050405020304" pitchFamily="18" charset="0"/>
              </a:rPr>
              <a:t>(جا7: 3).</a:t>
            </a:r>
            <a:endParaRPr lang="en-AU"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381000"/>
            <a:ext cx="11807825" cy="6205538"/>
          </a:xfrm>
        </p:spPr>
        <p:txBody>
          <a:bodyPr/>
          <a:lstStyle/>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ونسمع أيضًا عن الكآبة في الخدمة مثل قول القديس بولس الرسول: "</a:t>
            </a:r>
            <a:r>
              <a:rPr lang="ar-EG" sz="4000" b="1" u="sng" smtClean="0">
                <a:solidFill>
                  <a:schemeClr val="bg1"/>
                </a:solidFill>
                <a:latin typeface="Times New Roman" pitchFamily="18" charset="0"/>
                <a:cs typeface="Times New Roman" pitchFamily="18" charset="0"/>
              </a:rPr>
              <a:t>مكتئبين في كل شيء</a:t>
            </a:r>
            <a:r>
              <a:rPr lang="ar-EG" sz="4000" b="1" smtClean="0">
                <a:solidFill>
                  <a:schemeClr val="bg1"/>
                </a:solidFill>
                <a:latin typeface="Times New Roman" pitchFamily="18" charset="0"/>
                <a:cs typeface="Times New Roman" pitchFamily="18" charset="0"/>
              </a:rPr>
              <a:t>، ولكن غير متضايقين" (2كو4: 8).</a:t>
            </a: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"فَإِنَّنَا لاَ نُرِيدُ أَنْ تَجْهَلُوا أَيُّهَا الإِخْوَةُ مِنْ جِهَةِ ضِيقَتِنَا الَّتِي أَصَابَتْنَا فِي أَسِيَّا، أَنَّنَا ت</a:t>
            </a:r>
            <a:r>
              <a:rPr lang="ar-EG" sz="4000" b="1" u="sng" smtClean="0">
                <a:solidFill>
                  <a:schemeClr val="bg1"/>
                </a:solidFill>
                <a:latin typeface="Times New Roman" pitchFamily="18" charset="0"/>
                <a:cs typeface="Times New Roman" pitchFamily="18" charset="0"/>
              </a:rPr>
              <a:t>َثَقَّلْنَا</a:t>
            </a:r>
            <a:r>
              <a:rPr lang="ar-EG" sz="4000" b="1" smtClean="0">
                <a:solidFill>
                  <a:schemeClr val="bg1"/>
                </a:solidFill>
                <a:latin typeface="Times New Roman" pitchFamily="18" charset="0"/>
                <a:cs typeface="Times New Roman" pitchFamily="18" charset="0"/>
              </a:rPr>
              <a:t> جِدًّا فَوْقَ الطَّاقَةِ، حَتَّى أ</a:t>
            </a:r>
            <a:r>
              <a:rPr lang="ar-EG" sz="4000" b="1" u="sng" smtClean="0">
                <a:solidFill>
                  <a:schemeClr val="bg1"/>
                </a:solidFill>
                <a:latin typeface="Times New Roman" pitchFamily="18" charset="0"/>
                <a:cs typeface="Times New Roman" pitchFamily="18" charset="0"/>
              </a:rPr>
              <a:t>َيِسْنَا</a:t>
            </a:r>
            <a:r>
              <a:rPr lang="ar-EG" sz="4000" b="1" smtClean="0">
                <a:solidFill>
                  <a:schemeClr val="bg1"/>
                </a:solidFill>
                <a:latin typeface="Times New Roman" pitchFamily="18" charset="0"/>
                <a:cs typeface="Times New Roman" pitchFamily="18" charset="0"/>
              </a:rPr>
              <a:t> مِنَ الْحَيَاةِ أَيْضًا." (2 كو 1: 8)</a:t>
            </a: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وهكذا كانت الكآبة في الخدمة مصحوبة بالعزاء، كقول الرسول:</a:t>
            </a:r>
            <a:endParaRPr lang="en-AU" sz="40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 "إن الله يعزينا في كل ضيقتنا، حتى نستطيع أن نعزي الذين هم في ضيقة" (2كو1: 4)</a:t>
            </a:r>
            <a:endParaRPr lang="en-AU" sz="40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147638" y="293688"/>
            <a:ext cx="11588750" cy="6564312"/>
          </a:xfrm>
        </p:spPr>
        <p:txBody>
          <a:bodyPr/>
          <a:lstStyle/>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ولعل من أروع الأمثلة للكآبة المقدسة، أن السيد المسيح في البستان حزن واكتأب (مت26: 37، 38) وكانت نفسه حزينة حتى الموت.</a:t>
            </a: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 ومع ذلك قال المسيح لتلاميذه:</a:t>
            </a: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"لكني سأراكم أيضًا فتفرح قلوبكم ولا ينزع أحد فرحكم منكم" (يو16: 20).</a:t>
            </a:r>
          </a:p>
          <a:p>
            <a:pPr marL="0" indent="0" algn="r">
              <a:buFont typeface="Wingdings 3" pitchFamily="18" charset="2"/>
              <a:buNone/>
            </a:pPr>
            <a:endParaRPr lang="ar-EG" sz="4000" b="1" smtClean="0">
              <a:solidFill>
                <a:schemeClr val="bg1"/>
              </a:solidFill>
              <a:latin typeface="Times New Roman" pitchFamily="18" charset="0"/>
              <a:cs typeface="Times New Roman" pitchFamily="18" charset="0"/>
            </a:endParaRP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ومن أمثلة هذا النوع أيضًا -مراثي إرمياء- وكثير منها نبوءات عن السيد المسيح.</a:t>
            </a:r>
          </a:p>
          <a:p>
            <a:pPr marL="0" indent="0" algn="r">
              <a:buFont typeface="Wingdings 3" pitchFamily="18" charset="2"/>
              <a:buNone/>
            </a:pPr>
            <a:r>
              <a:rPr lang="ar-EG" sz="4000" b="1" smtClean="0">
                <a:solidFill>
                  <a:schemeClr val="bg1"/>
                </a:solidFill>
                <a:latin typeface="Times New Roman" pitchFamily="18" charset="0"/>
                <a:cs typeface="Times New Roman" pitchFamily="18" charset="0"/>
              </a:rPr>
              <a:t> </a:t>
            </a:r>
            <a:endParaRPr lang="en-AU" sz="4000" b="1" smtClean="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20688" y="98425"/>
            <a:ext cx="8748712" cy="6759575"/>
          </a:xfrm>
        </p:spPr>
        <p:txBody>
          <a:bodyPr rtlCol="0">
            <a:normAutofit/>
          </a:bodyPr>
          <a:lstStyle/>
          <a:p>
            <a:pPr marL="0" indent="0" algn="r" fontAlgn="auto">
              <a:buFont typeface="Wingdings 3" pitchFamily="18" charset="2"/>
              <a:buNone/>
              <a:defRPr/>
            </a:pPr>
            <a:r>
              <a:rPr lang="ar-EG" sz="5400" b="1" u="sng" dirty="0">
                <a:solidFill>
                  <a:schemeClr val="bg1"/>
                </a:solidFill>
                <a:latin typeface="Times New Roman" panose="02020603050405020304" pitchFamily="18" charset="0"/>
                <a:cs typeface="Times New Roman" panose="02020603050405020304" pitchFamily="18" charset="0"/>
              </a:rPr>
              <a:t>من كل هذا نري أن الكآبة المقدسة</a:t>
            </a:r>
            <a:r>
              <a:rPr lang="en-AU" sz="5400" b="1" u="sng" dirty="0">
                <a:solidFill>
                  <a:schemeClr val="bg1"/>
                </a:solidFill>
                <a:latin typeface="Times New Roman" panose="02020603050405020304" pitchFamily="18" charset="0"/>
                <a:cs typeface="Times New Roman" panose="02020603050405020304" pitchFamily="18" charset="0"/>
              </a:rPr>
              <a:t> </a:t>
            </a:r>
            <a:r>
              <a:rPr lang="ar-EG" sz="5400" b="1" u="sng" dirty="0">
                <a:solidFill>
                  <a:schemeClr val="bg1"/>
                </a:solidFill>
                <a:latin typeface="Times New Roman" panose="02020603050405020304" pitchFamily="18" charset="0"/>
                <a:cs typeface="Times New Roman" panose="02020603050405020304" pitchFamily="18" charset="0"/>
              </a:rPr>
              <a:t>تكون</a:t>
            </a:r>
          </a:p>
          <a:p>
            <a:pPr algn="r" fontAlgn="auto">
              <a:buFont typeface="Wingdings" panose="05000000000000000000" pitchFamily="2" charset="2"/>
              <a:buChar char="Ø"/>
              <a:defRPr/>
            </a:pPr>
            <a:r>
              <a:rPr lang="ar-EG" sz="5400" b="1" dirty="0">
                <a:solidFill>
                  <a:schemeClr val="bg1"/>
                </a:solidFill>
                <a:latin typeface="Times New Roman" panose="02020603050405020304" pitchFamily="18" charset="0"/>
                <a:cs typeface="Times New Roman" panose="02020603050405020304" pitchFamily="18" charset="0"/>
              </a:rPr>
              <a:t> لأسباب روحية</a:t>
            </a:r>
          </a:p>
          <a:p>
            <a:pPr algn="r" fontAlgn="auto">
              <a:buFont typeface="Wingdings" panose="05000000000000000000" pitchFamily="2" charset="2"/>
              <a:buChar char="Ø"/>
              <a:defRPr/>
            </a:pPr>
            <a:r>
              <a:rPr lang="ar-EG" sz="5400" b="1" dirty="0">
                <a:solidFill>
                  <a:schemeClr val="bg1"/>
                </a:solidFill>
                <a:latin typeface="Times New Roman" panose="02020603050405020304" pitchFamily="18" charset="0"/>
                <a:cs typeface="Times New Roman" panose="02020603050405020304" pitchFamily="18" charset="0"/>
              </a:rPr>
              <a:t> ومصحوبة بالعزاء </a:t>
            </a:r>
            <a:r>
              <a:rPr lang="ar-EG" sz="5400" b="1" dirty="0">
                <a:solidFill>
                  <a:schemeClr val="bg1"/>
                </a:solidFill>
                <a:latin typeface="Times New Roman" panose="02020603050405020304" pitchFamily="18" charset="0"/>
                <a:cs typeface="Times New Roman" panose="02020603050405020304" pitchFamily="18" charset="0"/>
                <a:hlinkClick r:id="rId2"/>
              </a:rPr>
              <a:t>وبالرجاء</a:t>
            </a:r>
            <a:r>
              <a:rPr lang="ar-EG" sz="5400" b="1" dirty="0">
                <a:solidFill>
                  <a:schemeClr val="bg1"/>
                </a:solidFill>
                <a:latin typeface="Times New Roman" panose="02020603050405020304" pitchFamily="18" charset="0"/>
                <a:cs typeface="Times New Roman" panose="02020603050405020304" pitchFamily="18" charset="0"/>
              </a:rPr>
              <a:t>،</a:t>
            </a:r>
          </a:p>
          <a:p>
            <a:pPr algn="r" fontAlgn="auto">
              <a:buFont typeface="Wingdings" panose="05000000000000000000" pitchFamily="2" charset="2"/>
              <a:buChar char="Ø"/>
              <a:defRPr/>
            </a:pPr>
            <a:r>
              <a:rPr lang="ar-EG" sz="5400" b="1" dirty="0">
                <a:solidFill>
                  <a:schemeClr val="bg1"/>
                </a:solidFill>
                <a:latin typeface="Times New Roman" panose="02020603050405020304" pitchFamily="18" charset="0"/>
                <a:cs typeface="Times New Roman" panose="02020603050405020304" pitchFamily="18" charset="0"/>
              </a:rPr>
              <a:t> وتتحول أخيرًا إلى فرح،</a:t>
            </a:r>
          </a:p>
          <a:p>
            <a:pPr algn="r" fontAlgn="auto">
              <a:buFont typeface="Wingdings" panose="05000000000000000000" pitchFamily="2" charset="2"/>
              <a:buChar char="Ø"/>
              <a:defRPr/>
            </a:pPr>
            <a:r>
              <a:rPr lang="ar-EG" sz="5400" b="1" dirty="0">
                <a:solidFill>
                  <a:schemeClr val="bg1"/>
                </a:solidFill>
                <a:latin typeface="Times New Roman" panose="02020603050405020304" pitchFamily="18" charset="0"/>
                <a:cs typeface="Times New Roman" panose="02020603050405020304" pitchFamily="18" charset="0"/>
              </a:rPr>
              <a:t> وهي مؤقتة وليست صفة مستمرة</a:t>
            </a:r>
            <a:r>
              <a:rPr lang="ar-EG" sz="3300" b="1" dirty="0">
                <a:solidFill>
                  <a:schemeClr val="bg2">
                    <a:lumMod val="75000"/>
                  </a:schemeClr>
                </a:solidFill>
                <a:latin typeface="Times New Roman" panose="02020603050405020304" pitchFamily="18" charset="0"/>
                <a:cs typeface="Times New Roman" panose="02020603050405020304" pitchFamily="18" charset="0"/>
              </a:rPr>
              <a:t>.</a:t>
            </a:r>
            <a:endParaRPr lang="en-AU" sz="3300"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94898</TotalTime>
  <Words>3548</Words>
  <Application>Microsoft Office PowerPoint</Application>
  <PresentationFormat>Widescreen</PresentationFormat>
  <Paragraphs>352</Paragraphs>
  <Slides>57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Arabic Typesetting</vt:lpstr>
      <vt:lpstr>Arial</vt:lpstr>
      <vt:lpstr>Calibri</vt:lpstr>
      <vt:lpstr>Century Gothic</vt:lpstr>
      <vt:lpstr>Helvetica Neue</vt:lpstr>
      <vt:lpstr>Tahoma</vt:lpstr>
      <vt:lpstr>Times New Roman</vt:lpstr>
      <vt:lpstr>Wingdings</vt:lpstr>
      <vt:lpstr>Wingdings 3</vt:lpstr>
      <vt:lpstr>Slice</vt:lpstr>
      <vt:lpstr>Depression and anxiety   </vt:lpstr>
      <vt:lpstr>PowerPoint Presentation</vt:lpstr>
      <vt:lpstr>PowerPoint Presentation</vt:lpstr>
      <vt:lpstr>مثال ذلك نحميا سمع أن أورشليم سورها منهدم، وأبوابها محروقة بالنار، وشعبها في عار عظيم.. يقول: "فجلست وبكيت، ونمت أيامًا وصليت..." (نح1: 4).  هذه الكآبة دفعت نحميا إلى الصلاة والصوم، وإلى عمل إيجابي فعال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فكر الكآبة يلصق بالمريض ولا يفارقه.. يكون معه في جلوسه وفي مشيه في نومه وفي صحوه، بأفكار سوداء كلها حزن وقلق وخوف، وصور كئيبة أمامه، بلا حل ولا رجاء.  كآبة تضيع حياته، وروحياته، ونفسيته وعقله، باقتناع داخله أنه قد ضاع وانتهي..</vt:lpstr>
      <vt:lpstr>PowerPoint Presentation</vt:lpstr>
      <vt:lpstr> الكآبة والاكتئاب ليس علاجًا لمشاكلك</vt:lpstr>
      <vt:lpstr>الموسيقى كعلاج للكآبة</vt:lpstr>
      <vt:lpstr>العلاج بالعقاقير والعلاج النفسي للاكتئاب</vt:lpstr>
      <vt:lpstr> العلاج الروحي للكآبة</vt:lpstr>
      <vt:lpstr>PowerPoint Presentation</vt:lpstr>
      <vt:lpstr> الإيمان كعلاج ووقاية ضد الاكتئاب</vt:lpstr>
      <vt:lpstr> الرجاء كعلاج للكآبة</vt:lpstr>
      <vt:lpstr> الصبر كعلاج للكآبة</vt:lpstr>
      <vt:lpstr> القناعة أو التجرد و علاج الكآبة</vt:lpstr>
      <vt:lpstr>PowerPoint Presentation</vt:lpstr>
      <vt:lpstr> حياة الشكر وقاية وعلاج ضد الكآبة</vt:lpstr>
      <vt:lpstr> الفرح علاج ووقاية ضد الكآبة</vt:lpstr>
      <vt:lpstr>PowerPoint Presentation</vt:lpstr>
      <vt:lpstr>"سَبْعَةَ أَيَّامٍ تُعَيِّدُ لِلرَّبِّ إِلهِكَ فِي الْمَكَانِ الَّذِي يَخْتَارُهُ الرَّبُّ، لأَنَّ الرَّبَّ إِلهَكَ يُبَارِكُكَ فِي كُلِّ مَحْصُولِكَ وَفِي كُلِّ عَمَلِ يَدَيْكَ، فَلاَ تَكُونُ إِلاَّ فَرِحًا." (تث 16: 15)  "لكِنَّ أَحْزَانَنَا حَمَلَهَا، وَأَوْجَاعَنَا تَحَمَّلَهَا. وَنَحْنُ حَسِبْنَاهُ مُصَابًا مَضْرُوبًا مِنَ اللهِ وَمَذْلُولًا." (إش 53: 4)  "فِي كُلِّ ضِيقِهِمْ تَضَايَقَ، وَمَلاَكُ حَضْرَتِهِ خَلَّصَهُمْ. بِمَحَبَّتِهِ وَرَأْفَتِهِ هُوَ فَكَّهُمْ وَرَفَعَهُمْ وَحَمَلَهُمْ كُلَّ الأَيَّامِ الْقَدِيمَةِ." (إش 63: 9)   سَلاَمًا أَتْرُكُ لَكُمْ. سَلاَمِي أُعْطِيكُمْ. لَيْسَ كَمَا يُعْطِي الْعَالَمُ أُعْطِيكُمْ أَنَا. لاَ تَضْطَرِبْ قُلُوبُكُمْ وَلاَ تَرْهَبْ." (يو 14: 27) </vt:lpstr>
      <vt:lpstr>PowerPoint Presentation</vt:lpstr>
      <vt:lpstr>الواقعية وعلاج الكآبة</vt:lpstr>
      <vt:lpstr>PowerPoint Presentation</vt:lpstr>
      <vt:lpstr> المثاليات</vt:lpstr>
      <vt:lpstr>PowerPoint Presentation</vt:lpstr>
      <vt:lpstr>PowerPoint Presentation</vt:lpstr>
      <vt:lpstr>PowerPoint Presentation</vt:lpstr>
      <vt:lpstr>Recognising triggers</vt:lpstr>
      <vt:lpstr>How do you know if someone has depression?</vt:lpstr>
      <vt:lpstr>Warning signs</vt:lpstr>
      <vt:lpstr>Caring for someone with anxiety or depression</vt:lpstr>
      <vt:lpstr>PowerPoint Presentation</vt:lpstr>
      <vt:lpstr>PowerPoint Presentation</vt:lpstr>
      <vt:lpstr>It would be unhelpful</vt:lpstr>
      <vt:lpstr>what the bible says about depression and anxiety</vt:lpstr>
      <vt:lpstr>PowerPoint Presentation</vt:lpstr>
      <vt:lpstr>PowerPoint Presentation</vt:lpstr>
      <vt:lpstr>PowerPoint Presentation</vt:lpstr>
      <vt:lpstr>PowerPoint Presentation</vt:lpstr>
      <vt:lpstr>Final word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and anxiety</dc:title>
  <dc:creator>mnashed13</dc:creator>
  <cp:lastModifiedBy>Church</cp:lastModifiedBy>
  <cp:revision>166</cp:revision>
  <dcterms:created xsi:type="dcterms:W3CDTF">2019-07-28T02:58:27Z</dcterms:created>
  <dcterms:modified xsi:type="dcterms:W3CDTF">2020-01-17T10:40:17Z</dcterms:modified>
</cp:coreProperties>
</file>