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77" r:id="rId2"/>
    <p:sldId id="290" r:id="rId3"/>
    <p:sldId id="291" r:id="rId4"/>
    <p:sldId id="292" r:id="rId5"/>
    <p:sldId id="293"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5" r:id="rId20"/>
    <p:sldId id="312" r:id="rId21"/>
    <p:sldId id="313"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125" autoAdjust="0"/>
  </p:normalViewPr>
  <p:slideViewPr>
    <p:cSldViewPr snapToGrid="0">
      <p:cViewPr varScale="1">
        <p:scale>
          <a:sx n="35" d="100"/>
          <a:sy n="35" d="100"/>
        </p:scale>
        <p:origin x="141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BBA2F8-D9B7-42D4-B365-F963B5016997}" type="datetimeFigureOut">
              <a:rPr lang="en-AU" smtClean="0"/>
              <a:t>31/08/2018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B66FE-4782-4594-94F8-F0EFDC063F5B}" type="slidenum">
              <a:rPr lang="en-AU" smtClean="0"/>
              <a:t>‹#›</a:t>
            </a:fld>
            <a:endParaRPr lang="en-AU"/>
          </a:p>
        </p:txBody>
      </p:sp>
    </p:spTree>
    <p:extLst>
      <p:ext uri="{BB962C8B-B14F-4D97-AF65-F5344CB8AC3E}">
        <p14:creationId xmlns:p14="http://schemas.microsoft.com/office/powerpoint/2010/main" val="1285022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a:t>
            </a:fld>
            <a:endParaRPr lang="en-AU"/>
          </a:p>
        </p:txBody>
      </p:sp>
    </p:spTree>
    <p:extLst>
      <p:ext uri="{BB962C8B-B14F-4D97-AF65-F5344CB8AC3E}">
        <p14:creationId xmlns:p14="http://schemas.microsoft.com/office/powerpoint/2010/main" val="1516646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10</a:t>
            </a:fld>
            <a:endParaRPr lang="en-AU"/>
          </a:p>
        </p:txBody>
      </p:sp>
    </p:spTree>
    <p:extLst>
      <p:ext uri="{BB962C8B-B14F-4D97-AF65-F5344CB8AC3E}">
        <p14:creationId xmlns:p14="http://schemas.microsoft.com/office/powerpoint/2010/main" val="4050954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11</a:t>
            </a:fld>
            <a:endParaRPr lang="en-AU"/>
          </a:p>
        </p:txBody>
      </p:sp>
    </p:spTree>
    <p:extLst>
      <p:ext uri="{BB962C8B-B14F-4D97-AF65-F5344CB8AC3E}">
        <p14:creationId xmlns:p14="http://schemas.microsoft.com/office/powerpoint/2010/main" val="523802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12</a:t>
            </a:fld>
            <a:endParaRPr lang="en-AU"/>
          </a:p>
        </p:txBody>
      </p:sp>
    </p:spTree>
    <p:extLst>
      <p:ext uri="{BB962C8B-B14F-4D97-AF65-F5344CB8AC3E}">
        <p14:creationId xmlns:p14="http://schemas.microsoft.com/office/powerpoint/2010/main" val="1293093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13</a:t>
            </a:fld>
            <a:endParaRPr lang="en-AU"/>
          </a:p>
        </p:txBody>
      </p:sp>
    </p:spTree>
    <p:extLst>
      <p:ext uri="{BB962C8B-B14F-4D97-AF65-F5344CB8AC3E}">
        <p14:creationId xmlns:p14="http://schemas.microsoft.com/office/powerpoint/2010/main" val="3667250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14</a:t>
            </a:fld>
            <a:endParaRPr lang="en-AU"/>
          </a:p>
        </p:txBody>
      </p:sp>
    </p:spTree>
    <p:extLst>
      <p:ext uri="{BB962C8B-B14F-4D97-AF65-F5344CB8AC3E}">
        <p14:creationId xmlns:p14="http://schemas.microsoft.com/office/powerpoint/2010/main" val="3675000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15</a:t>
            </a:fld>
            <a:endParaRPr lang="en-AU"/>
          </a:p>
        </p:txBody>
      </p:sp>
    </p:spTree>
    <p:extLst>
      <p:ext uri="{BB962C8B-B14F-4D97-AF65-F5344CB8AC3E}">
        <p14:creationId xmlns:p14="http://schemas.microsoft.com/office/powerpoint/2010/main" val="1922874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16</a:t>
            </a:fld>
            <a:endParaRPr lang="en-AU"/>
          </a:p>
        </p:txBody>
      </p:sp>
    </p:spTree>
    <p:extLst>
      <p:ext uri="{BB962C8B-B14F-4D97-AF65-F5344CB8AC3E}">
        <p14:creationId xmlns:p14="http://schemas.microsoft.com/office/powerpoint/2010/main" val="3894499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17</a:t>
            </a:fld>
            <a:endParaRPr lang="en-AU"/>
          </a:p>
        </p:txBody>
      </p:sp>
    </p:spTree>
    <p:extLst>
      <p:ext uri="{BB962C8B-B14F-4D97-AF65-F5344CB8AC3E}">
        <p14:creationId xmlns:p14="http://schemas.microsoft.com/office/powerpoint/2010/main" val="2664474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18</a:t>
            </a:fld>
            <a:endParaRPr lang="en-AU"/>
          </a:p>
        </p:txBody>
      </p:sp>
    </p:spTree>
    <p:extLst>
      <p:ext uri="{BB962C8B-B14F-4D97-AF65-F5344CB8AC3E}">
        <p14:creationId xmlns:p14="http://schemas.microsoft.com/office/powerpoint/2010/main" val="2631293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19</a:t>
            </a:fld>
            <a:endParaRPr lang="en-AU"/>
          </a:p>
        </p:txBody>
      </p:sp>
    </p:spTree>
    <p:extLst>
      <p:ext uri="{BB962C8B-B14F-4D97-AF65-F5344CB8AC3E}">
        <p14:creationId xmlns:p14="http://schemas.microsoft.com/office/powerpoint/2010/main" val="261604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2</a:t>
            </a:fld>
            <a:endParaRPr lang="en-AU"/>
          </a:p>
        </p:txBody>
      </p:sp>
    </p:spTree>
    <p:extLst>
      <p:ext uri="{BB962C8B-B14F-4D97-AF65-F5344CB8AC3E}">
        <p14:creationId xmlns:p14="http://schemas.microsoft.com/office/powerpoint/2010/main" val="3750824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20</a:t>
            </a:fld>
            <a:endParaRPr lang="en-AU"/>
          </a:p>
        </p:txBody>
      </p:sp>
    </p:spTree>
    <p:extLst>
      <p:ext uri="{BB962C8B-B14F-4D97-AF65-F5344CB8AC3E}">
        <p14:creationId xmlns:p14="http://schemas.microsoft.com/office/powerpoint/2010/main" val="554995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21</a:t>
            </a:fld>
            <a:endParaRPr lang="en-AU"/>
          </a:p>
        </p:txBody>
      </p:sp>
    </p:spTree>
    <p:extLst>
      <p:ext uri="{BB962C8B-B14F-4D97-AF65-F5344CB8AC3E}">
        <p14:creationId xmlns:p14="http://schemas.microsoft.com/office/powerpoint/2010/main" val="266747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3</a:t>
            </a:fld>
            <a:endParaRPr lang="en-AU"/>
          </a:p>
        </p:txBody>
      </p:sp>
    </p:spTree>
    <p:extLst>
      <p:ext uri="{BB962C8B-B14F-4D97-AF65-F5344CB8AC3E}">
        <p14:creationId xmlns:p14="http://schemas.microsoft.com/office/powerpoint/2010/main" val="253315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4</a:t>
            </a:fld>
            <a:endParaRPr lang="en-AU"/>
          </a:p>
        </p:txBody>
      </p:sp>
    </p:spTree>
    <p:extLst>
      <p:ext uri="{BB962C8B-B14F-4D97-AF65-F5344CB8AC3E}">
        <p14:creationId xmlns:p14="http://schemas.microsoft.com/office/powerpoint/2010/main" val="1131427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5</a:t>
            </a:fld>
            <a:endParaRPr lang="en-AU"/>
          </a:p>
        </p:txBody>
      </p:sp>
    </p:spTree>
    <p:extLst>
      <p:ext uri="{BB962C8B-B14F-4D97-AF65-F5344CB8AC3E}">
        <p14:creationId xmlns:p14="http://schemas.microsoft.com/office/powerpoint/2010/main" val="3748742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6</a:t>
            </a:fld>
            <a:endParaRPr lang="en-AU"/>
          </a:p>
        </p:txBody>
      </p:sp>
    </p:spTree>
    <p:extLst>
      <p:ext uri="{BB962C8B-B14F-4D97-AF65-F5344CB8AC3E}">
        <p14:creationId xmlns:p14="http://schemas.microsoft.com/office/powerpoint/2010/main" val="232327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7</a:t>
            </a:fld>
            <a:endParaRPr lang="en-AU"/>
          </a:p>
        </p:txBody>
      </p:sp>
    </p:spTree>
    <p:extLst>
      <p:ext uri="{BB962C8B-B14F-4D97-AF65-F5344CB8AC3E}">
        <p14:creationId xmlns:p14="http://schemas.microsoft.com/office/powerpoint/2010/main" val="291813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8</a:t>
            </a:fld>
            <a:endParaRPr lang="en-AU"/>
          </a:p>
        </p:txBody>
      </p:sp>
    </p:spTree>
    <p:extLst>
      <p:ext uri="{BB962C8B-B14F-4D97-AF65-F5344CB8AC3E}">
        <p14:creationId xmlns:p14="http://schemas.microsoft.com/office/powerpoint/2010/main" val="8338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76B66FE-4782-4594-94F8-F0EFDC063F5B}" type="slidenum">
              <a:rPr lang="en-AU" smtClean="0"/>
              <a:t>9</a:t>
            </a:fld>
            <a:endParaRPr lang="en-AU"/>
          </a:p>
        </p:txBody>
      </p:sp>
    </p:spTree>
    <p:extLst>
      <p:ext uri="{BB962C8B-B14F-4D97-AF65-F5344CB8AC3E}">
        <p14:creationId xmlns:p14="http://schemas.microsoft.com/office/powerpoint/2010/main" val="60162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8/31/2018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340069" y="2469932"/>
            <a:ext cx="9285890" cy="1109133"/>
          </a:xfrm>
        </p:spPr>
        <p:txBody>
          <a:bodyPr>
            <a:noAutofit/>
          </a:bodyPr>
          <a:lstStyle/>
          <a:p>
            <a:pPr algn="ctr"/>
            <a:r>
              <a:rPr lang="ar-SA" sz="6000" b="1" dirty="0">
                <a:latin typeface="Calibri" panose="020F0502020204030204" pitchFamily="34" charset="0"/>
                <a:ea typeface="Calibri" panose="020F0502020204030204" pitchFamily="34" charset="0"/>
                <a:cs typeface="Arial" panose="020B0604020202020204" pitchFamily="34" charset="0"/>
              </a:rPr>
              <a:t>وصايا </a:t>
            </a:r>
            <a:r>
              <a:rPr lang="ar-SA" sz="6000" b="1" dirty="0" smtClean="0">
                <a:latin typeface="Calibri" panose="020F0502020204030204" pitchFamily="34" charset="0"/>
                <a:ea typeface="Calibri" panose="020F0502020204030204" pitchFamily="34" charset="0"/>
                <a:cs typeface="Arial" panose="020B0604020202020204" pitchFamily="34" charset="0"/>
              </a:rPr>
              <a:t>الوحدانية</a:t>
            </a:r>
            <a:endParaRPr lang="en-AU" sz="6000" b="1" dirty="0" smtClean="0">
              <a:latin typeface="Calibri" panose="020F0502020204030204" pitchFamily="34" charset="0"/>
              <a:ea typeface="Calibri" panose="020F0502020204030204" pitchFamily="34" charset="0"/>
              <a:cs typeface="Arial" panose="020B0604020202020204" pitchFamily="34" charset="0"/>
            </a:endParaRPr>
          </a:p>
          <a:p>
            <a:pPr algn="ctr"/>
            <a:r>
              <a:rPr lang="ar-SA" sz="6000" b="1" dirty="0" smtClean="0">
                <a:latin typeface="Calibri" panose="020F0502020204030204" pitchFamily="34" charset="0"/>
                <a:ea typeface="Calibri" panose="020F0502020204030204" pitchFamily="34" charset="0"/>
                <a:cs typeface="Arial" panose="020B0604020202020204" pitchFamily="34" charset="0"/>
              </a:rPr>
              <a:t> </a:t>
            </a:r>
            <a:r>
              <a:rPr lang="ar-SA" sz="6000" b="1" dirty="0">
                <a:latin typeface="Calibri" panose="020F0502020204030204" pitchFamily="34" charset="0"/>
                <a:ea typeface="Calibri" panose="020F0502020204030204" pitchFamily="34" charset="0"/>
                <a:cs typeface="Arial" panose="020B0604020202020204" pitchFamily="34" charset="0"/>
              </a:rPr>
              <a:t>فى رسالة أفسس ص 4 و 5 و 6</a:t>
            </a:r>
            <a:endParaRPr lang="en-AU" sz="6000" dirty="0"/>
          </a:p>
        </p:txBody>
      </p:sp>
    </p:spTree>
    <p:extLst>
      <p:ext uri="{BB962C8B-B14F-4D97-AF65-F5344CB8AC3E}">
        <p14:creationId xmlns:p14="http://schemas.microsoft.com/office/powerpoint/2010/main" val="408795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331074" y="236484"/>
            <a:ext cx="11860925" cy="5198346"/>
          </a:xfrm>
          <a:prstGeom prst="rect">
            <a:avLst/>
          </a:prstGeom>
        </p:spPr>
        <p:txBody>
          <a:bodyPr wrap="square">
            <a:spAutoFit/>
          </a:bodyPr>
          <a:lstStyle/>
          <a:p>
            <a:pPr marL="285750" indent="-285750" algn="r">
              <a:spcBef>
                <a:spcPct val="20000"/>
              </a:spcBef>
              <a:spcAft>
                <a:spcPts val="600"/>
              </a:spcAft>
              <a:buClr>
                <a:schemeClr val="tx1"/>
              </a:buClr>
              <a:buSzPct val="80000"/>
            </a:pPr>
            <a:r>
              <a:rPr lang="ar-EG" sz="4800" b="1" cap="all" dirty="0" smtClean="0">
                <a:ln w="3175" cmpd="sng">
                  <a:noFill/>
                </a:ln>
              </a:rPr>
              <a:t>مثال </a:t>
            </a:r>
            <a:r>
              <a:rPr lang="ar-EG" sz="4800" b="1" cap="all" dirty="0">
                <a:ln w="3175" cmpd="sng">
                  <a:noFill/>
                </a:ln>
              </a:rPr>
              <a:t>2</a:t>
            </a:r>
          </a:p>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a:ln w="3175" cmpd="sng">
                  <a:noFill/>
                </a:ln>
              </a:rPr>
              <a:t>أَيُّهَا ٱلْأَوْلَادُ، أَطِيعُوا وَالِدِيكُمْ فِي ٱلرَّبِّ لِأَنَّ هَذَا حَقٌّ. وَأَنْتُمْ أَيُّهَا ٱلْآبَاءُ، لَا تُغِيظُوا أَوْلَادَكُمْ، بَلْ رَبُّوهُمْ بِتَأْدِيبِ ٱلرَّبِّ وَإِنْذَارِهِ.</a:t>
            </a:r>
          </a:p>
          <a:p>
            <a:pPr marL="285750" indent="-285750" algn="r">
              <a:spcBef>
                <a:spcPct val="20000"/>
              </a:spcBef>
              <a:spcAft>
                <a:spcPts val="600"/>
              </a:spcAft>
              <a:buClr>
                <a:schemeClr val="tx1"/>
              </a:buClr>
              <a:buSzPct val="80000"/>
            </a:pPr>
            <a:r>
              <a:rPr lang="ar-EG" sz="4800" b="1" cap="all" dirty="0">
                <a:ln w="3175" cmpd="sng">
                  <a:noFill/>
                </a:ln>
              </a:rPr>
              <a:t>أَفَسُسَ 6:1‭, ‬4 </a:t>
            </a:r>
            <a:r>
              <a:rPr lang="en-AU" sz="4800" b="1" cap="all" dirty="0">
                <a:ln w="3175" cmpd="sng">
                  <a:noFill/>
                </a:ln>
              </a:rPr>
              <a:t>AVD</a:t>
            </a:r>
            <a:endParaRPr lang="en-AU" sz="4800" b="1" cap="all" dirty="0">
              <a:ln w="3175" cmpd="sng">
                <a:noFill/>
              </a:ln>
            </a:endParaRPr>
          </a:p>
        </p:txBody>
      </p:sp>
    </p:spTree>
    <p:extLst>
      <p:ext uri="{BB962C8B-B14F-4D97-AF65-F5344CB8AC3E}">
        <p14:creationId xmlns:p14="http://schemas.microsoft.com/office/powerpoint/2010/main" val="3255238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0"/>
            <a:ext cx="12081641" cy="7414337"/>
          </a:xfrm>
          <a:prstGeom prst="rect">
            <a:avLst/>
          </a:prstGeom>
        </p:spPr>
        <p:txBody>
          <a:bodyPr wrap="square">
            <a:spAutoFit/>
          </a:bodyPr>
          <a:lstStyle/>
          <a:p>
            <a:pPr marL="285750" indent="-285750" algn="r">
              <a:spcBef>
                <a:spcPct val="20000"/>
              </a:spcBef>
              <a:spcAft>
                <a:spcPts val="600"/>
              </a:spcAft>
              <a:buClr>
                <a:schemeClr val="tx1"/>
              </a:buClr>
              <a:buSzPct val="80000"/>
            </a:pPr>
            <a:r>
              <a:rPr lang="ar-EG" sz="4800" b="1" cap="all" dirty="0" smtClean="0">
                <a:ln w="3175" cmpd="sng">
                  <a:noFill/>
                </a:ln>
              </a:rPr>
              <a:t>مثال </a:t>
            </a:r>
            <a:r>
              <a:rPr lang="ar-EG" sz="4800" b="1" cap="all" dirty="0">
                <a:ln w="3175" cmpd="sng">
                  <a:noFill/>
                </a:ln>
              </a:rPr>
              <a:t>3</a:t>
            </a:r>
          </a:p>
          <a:p>
            <a:pPr marL="285750" indent="-285750" algn="r">
              <a:spcBef>
                <a:spcPct val="20000"/>
              </a:spcBef>
              <a:spcAft>
                <a:spcPts val="600"/>
              </a:spcAft>
              <a:buClr>
                <a:schemeClr val="tx1"/>
              </a:buClr>
              <a:buSzPct val="80000"/>
            </a:pPr>
            <a:r>
              <a:rPr lang="ar-EG" sz="4800" b="1" cap="all" dirty="0" smtClean="0">
                <a:ln w="3175" cmpd="sng">
                  <a:noFill/>
                </a:ln>
              </a:rPr>
              <a:t>أَيُّهَا </a:t>
            </a:r>
            <a:r>
              <a:rPr lang="ar-EG" sz="4800" b="1" cap="all" dirty="0">
                <a:ln w="3175" cmpd="sng">
                  <a:noFill/>
                </a:ln>
              </a:rPr>
              <a:t>ٱلْعَبِيدُ، أَطِيعُوا سَادَتَكُمْ حَسَبَ ٱلْجَسَدِ بِخَوْفٍ وَرِعْدَةٍ، فِي بَسَاطَةِ قُلُوبِكُمْ كَمَا لِلْمَسِيحِ، وَأَنْتُمْ أَيُّهَا ٱلسَّادَةُ، ٱفْعَلُوا لَهُمْ هَذِهِ ٱلْأُمُورَ، تَارِكِينَ ٱلتَّهْدِيدَ، عَالِمِينَ أَنَّ سَيِّدَكُمْ أَنْتُمْ أَيْضًا فِي ٱلسَّمَاوَاتِ، وَلَيْسَ عِنْدَهُ مُحَابَاةٌ.</a:t>
            </a:r>
          </a:p>
          <a:p>
            <a:pPr marL="285750" indent="-285750" algn="r">
              <a:spcBef>
                <a:spcPct val="20000"/>
              </a:spcBef>
              <a:spcAft>
                <a:spcPts val="600"/>
              </a:spcAft>
              <a:buClr>
                <a:schemeClr val="tx1"/>
              </a:buClr>
              <a:buSzPct val="80000"/>
            </a:pPr>
            <a:r>
              <a:rPr lang="ar-EG" sz="4800" b="1" cap="all" dirty="0">
                <a:ln w="3175" cmpd="sng">
                  <a:noFill/>
                </a:ln>
              </a:rPr>
              <a:t>أَفَسُسَ 6:5‭, ‬9 </a:t>
            </a:r>
            <a:r>
              <a:rPr lang="en-AU" sz="4800" b="1" cap="all" dirty="0">
                <a:ln w="3175" cmpd="sng">
                  <a:noFill/>
                </a:ln>
              </a:rPr>
              <a:t>AVD</a:t>
            </a:r>
          </a:p>
          <a:p>
            <a:pPr marL="285750" indent="-285750" algn="r">
              <a:spcBef>
                <a:spcPct val="20000"/>
              </a:spcBef>
              <a:spcAft>
                <a:spcPts val="600"/>
              </a:spcAft>
              <a:buClr>
                <a:schemeClr val="tx1"/>
              </a:buClr>
              <a:buSzPct val="80000"/>
            </a:pPr>
            <a:endParaRPr lang="en-AU" sz="4800" b="1" cap="all" dirty="0">
              <a:ln w="3175" cmpd="sng">
                <a:noFill/>
              </a:ln>
            </a:endParaRPr>
          </a:p>
        </p:txBody>
      </p:sp>
    </p:spTree>
    <p:extLst>
      <p:ext uri="{BB962C8B-B14F-4D97-AF65-F5344CB8AC3E}">
        <p14:creationId xmlns:p14="http://schemas.microsoft.com/office/powerpoint/2010/main" val="3529306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17095"/>
            <a:ext cx="12081641" cy="6386364"/>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a:ln w="3175" cmpd="sng">
                  <a:noFill/>
                </a:ln>
              </a:rPr>
              <a:t>فَأَطْلُبُ</a:t>
            </a:r>
          </a:p>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a:ln w="3175" cmpd="sng">
                  <a:noFill/>
                </a:ln>
              </a:rPr>
              <a:t>فَأَطْلُبُ إِلَيْكُمْ، أَنَا ٱلْأَسِيرَ فِي ٱلرَّبِّ: أَنْ تَسْلُكُوا كَمَا يَحِقُّ لِلدَّعْوَةِ ٱلَّتِي دُعِيتُمْ بِهَا.</a:t>
            </a:r>
          </a:p>
          <a:p>
            <a:pPr marL="285750" indent="-285750" algn="r">
              <a:spcBef>
                <a:spcPct val="20000"/>
              </a:spcBef>
              <a:spcAft>
                <a:spcPts val="600"/>
              </a:spcAft>
              <a:buClr>
                <a:schemeClr val="tx1"/>
              </a:buClr>
              <a:buSzPct val="80000"/>
            </a:pPr>
            <a:r>
              <a:rPr lang="ar-EG" sz="4800" b="1" cap="all" dirty="0">
                <a:ln w="3175" cmpd="sng">
                  <a:noFill/>
                </a:ln>
              </a:rPr>
              <a:t>أَفَسُسَ 4:1 </a:t>
            </a:r>
            <a:r>
              <a:rPr lang="en-AU" sz="4800" b="1" cap="all" dirty="0">
                <a:ln w="3175" cmpd="sng">
                  <a:noFill/>
                </a:ln>
              </a:rPr>
              <a:t>AVD</a:t>
            </a:r>
          </a:p>
          <a:p>
            <a:pPr marL="285750" indent="-285750" algn="r">
              <a:spcBef>
                <a:spcPct val="20000"/>
              </a:spcBef>
              <a:spcAft>
                <a:spcPts val="600"/>
              </a:spcAft>
              <a:buClr>
                <a:schemeClr val="tx1"/>
              </a:buClr>
              <a:buSzPct val="80000"/>
            </a:pPr>
            <a:r>
              <a:rPr lang="ar-EG" sz="4800" b="1" cap="all" dirty="0" smtClean="0">
                <a:ln w="3175" cmpd="sng">
                  <a:noFill/>
                </a:ln>
              </a:rPr>
              <a:t>5:5 </a:t>
            </a:r>
            <a:r>
              <a:rPr lang="en-AU" sz="4800" b="1" cap="all" dirty="0">
                <a:ln w="3175" cmpd="sng">
                  <a:noFill/>
                </a:ln>
              </a:rPr>
              <a:t>AVD</a:t>
            </a:r>
          </a:p>
        </p:txBody>
      </p:sp>
    </p:spTree>
    <p:extLst>
      <p:ext uri="{BB962C8B-B14F-4D97-AF65-F5344CB8AC3E}">
        <p14:creationId xmlns:p14="http://schemas.microsoft.com/office/powerpoint/2010/main" val="483653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520262" y="0"/>
            <a:ext cx="12712262" cy="7500515"/>
          </a:xfrm>
          <a:prstGeom prst="rect">
            <a:avLst/>
          </a:prstGeom>
        </p:spPr>
        <p:txBody>
          <a:bodyPr wrap="square">
            <a:spAutoFit/>
          </a:bodyPr>
          <a:lstStyle/>
          <a:p>
            <a:pPr marL="285750" indent="-285750" algn="r">
              <a:spcBef>
                <a:spcPct val="20000"/>
              </a:spcBef>
              <a:spcAft>
                <a:spcPts val="600"/>
              </a:spcAft>
              <a:buClr>
                <a:schemeClr val="tx1"/>
              </a:buClr>
              <a:buSzPct val="80000"/>
            </a:pPr>
            <a:r>
              <a:rPr lang="ar-EG" sz="4400" b="1" cap="all" dirty="0" smtClean="0">
                <a:ln w="3175" cmpd="sng">
                  <a:noFill/>
                </a:ln>
              </a:rPr>
              <a:t>أفسس </a:t>
            </a:r>
            <a:r>
              <a:rPr lang="ar-EG" sz="4400" b="1" cap="all" dirty="0">
                <a:ln w="3175" cmpd="sng">
                  <a:noFill/>
                </a:ln>
              </a:rPr>
              <a:t>3. سر المسيح</a:t>
            </a:r>
          </a:p>
          <a:p>
            <a:pPr marL="285750" indent="-285750" algn="r">
              <a:spcBef>
                <a:spcPct val="20000"/>
              </a:spcBef>
              <a:spcAft>
                <a:spcPts val="600"/>
              </a:spcAft>
              <a:buClr>
                <a:schemeClr val="tx1"/>
              </a:buClr>
              <a:buSzPct val="80000"/>
            </a:pPr>
            <a:r>
              <a:rPr lang="ar-EG" sz="4400" b="1" cap="all" dirty="0" smtClean="0">
                <a:ln w="3175" cmpd="sng">
                  <a:noFill/>
                </a:ln>
              </a:rPr>
              <a:t>أَنَّهُ </a:t>
            </a:r>
            <a:r>
              <a:rPr lang="ar-EG" sz="4400" b="1" cap="all" dirty="0">
                <a:ln w="3175" cmpd="sng">
                  <a:noFill/>
                </a:ln>
              </a:rPr>
              <a:t>بِإِعْلَانٍ عَرَّفَنِي بِٱلسِّرِّ. كَمَا سَبَقْتُ فَكَتَبْتُ بِٱلْإِيجَازِ. ٱلَّذِي بِحَسَبِهِ حِينَمَا تَقْرَأُونَهُ، تَقْدِرُونَ أَنْ تَفْهَمُوا دِرَايَتِي بِسِرِّ ٱلْمَسِيحِ. ٱلَّذِي فِي أَجْيَالٍ أُخَرَ لَمْ يُعَرَّفْ بِهِ بَنُو ٱلْبَشَرِ، كَمَا قَدْ أُعْلِنَ ٱلْآنَ لِرُسُلِهِ ٱلْقِدِّيسِينَ وَأَنْبِيَائِهِ بِٱلرُّوحِ: أَنَّ ٱلْأُمَمَ شُرَكَاءُ فِي ٱلْمِيرَاثِ وَٱلْجَسَدِ وَنَوَالِ مَوْعِدِهِ فِي ٱلْمَسِيحِ بِٱلْإِنْجِيلِ.</a:t>
            </a:r>
          </a:p>
          <a:p>
            <a:pPr marL="285750" indent="-285750" algn="r">
              <a:spcBef>
                <a:spcPct val="20000"/>
              </a:spcBef>
              <a:spcAft>
                <a:spcPts val="600"/>
              </a:spcAft>
              <a:buClr>
                <a:schemeClr val="tx1"/>
              </a:buClr>
              <a:buSzPct val="80000"/>
            </a:pPr>
            <a:r>
              <a:rPr lang="ar-EG" sz="4400" b="1" cap="all" dirty="0">
                <a:ln w="3175" cmpd="sng">
                  <a:noFill/>
                </a:ln>
              </a:rPr>
              <a:t>أَفَسُسَ 3:3‭-‬6 </a:t>
            </a:r>
            <a:r>
              <a:rPr lang="en-AU" sz="4400" b="1" cap="all" dirty="0">
                <a:ln w="3175" cmpd="sng">
                  <a:noFill/>
                </a:ln>
              </a:rPr>
              <a:t>AVD</a:t>
            </a:r>
          </a:p>
          <a:p>
            <a:pPr marL="285750" indent="-285750" algn="r">
              <a:spcBef>
                <a:spcPct val="20000"/>
              </a:spcBef>
              <a:spcAft>
                <a:spcPts val="600"/>
              </a:spcAft>
              <a:buClr>
                <a:schemeClr val="tx1"/>
              </a:buClr>
              <a:buSzPct val="80000"/>
            </a:pPr>
            <a:r>
              <a:rPr lang="ar-EG" sz="4400" b="1" cap="all" dirty="0" smtClean="0">
                <a:ln w="3175" cmpd="sng">
                  <a:noFill/>
                </a:ln>
              </a:rPr>
              <a:t>ْ</a:t>
            </a:r>
            <a:endParaRPr lang="en-AU" sz="4400" b="1" cap="all" dirty="0">
              <a:ln w="3175" cmpd="sng">
                <a:noFill/>
              </a:ln>
            </a:endParaRPr>
          </a:p>
        </p:txBody>
      </p:sp>
    </p:spTree>
    <p:extLst>
      <p:ext uri="{BB962C8B-B14F-4D97-AF65-F5344CB8AC3E}">
        <p14:creationId xmlns:p14="http://schemas.microsoft.com/office/powerpoint/2010/main" val="1406582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26124" y="599090"/>
            <a:ext cx="12192000" cy="7283669"/>
          </a:xfrm>
        </p:spPr>
        <p:txBody>
          <a:bodyPr>
            <a:normAutofit fontScale="92500" lnSpcReduction="20000"/>
          </a:bodyPr>
          <a:lstStyle/>
          <a:p>
            <a:pPr algn="r"/>
            <a:endParaRPr lang="ar-EG" sz="4800" b="1" dirty="0"/>
          </a:p>
          <a:p>
            <a:pPr algn="r"/>
            <a:r>
              <a:rPr lang="ar-EG" sz="4800" b="1" dirty="0"/>
              <a:t>لِأَنَّهُ هُوَ سَلَامُنَا، ٱلَّذِي جَعَلَ ٱلِٱثْنَيْنِ وَاحِدًا، وَنَقَضَ حَائِطَ ٱلسِّيَاجِ ٱلْمُتَوَسِّطَ، أَيِ ٱلْعَدَاوَةَ. مُبْطِلًا بِجَسَدِهِ نَامُوسَ ٱلْوَصَايَا فِي فَرَائِضَ، لِكَيْ يَخْلُقَ ٱلِٱثْنَيْنِ فِي نَفْسِهِ إِنْسَانًا وَاحِدًا جَدِيدًا، صَانِعًا سَلَامًا، وَيُصَالِحَ ٱلِٱثْنَيْنِ فِي جَسَدٍ وَاحِدٍ مَعَ ٱللهِ بِٱلصَّلِيبِ، قَاتِلًا ٱلْعَدَاوَةَ بِهِ. فَجَاءَ وَبَشَّرَكُمْ بِسَلَامٍ، أَنْتُمُ ٱلْبَعِيدِينَ وَٱلْقَرِيبِينَ. لِأَنَّ بِهِ لَنَا كِلَيْنَا قُدُومًا فِي رُوحٍ وَاحِدٍ إِلَى ٱلْآبِ. فَلَسْتُمْ إِذًا بَعْدُ غُرَبَاءَ وَنُزُلًا، بَلْ رَعِيَّةٌ مَعَ ٱلْقِدِّيسِينَ وَأَهْلِ بَيْتِ ٱللهِ،</a:t>
            </a:r>
          </a:p>
          <a:p>
            <a:pPr algn="r"/>
            <a:r>
              <a:rPr lang="ar-EG" sz="4800" b="1" dirty="0"/>
              <a:t>أَفَسُسَ 2:14‭-‬19 </a:t>
            </a:r>
            <a:r>
              <a:rPr lang="en-AU" sz="4800" b="1" dirty="0"/>
              <a:t>AVD</a:t>
            </a:r>
          </a:p>
          <a:p>
            <a:pPr algn="r"/>
            <a:endParaRPr lang="ar-EG" sz="4800" b="1" dirty="0"/>
          </a:p>
          <a:p>
            <a:pPr algn="r"/>
            <a:endParaRPr lang="en-AU" sz="4800" b="1" dirty="0"/>
          </a:p>
        </p:txBody>
      </p:sp>
    </p:spTree>
    <p:extLst>
      <p:ext uri="{BB962C8B-B14F-4D97-AF65-F5344CB8AC3E}">
        <p14:creationId xmlns:p14="http://schemas.microsoft.com/office/powerpoint/2010/main" val="2877361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677918"/>
            <a:ext cx="12081641" cy="830997"/>
          </a:xfrm>
          <a:prstGeom prst="rect">
            <a:avLst/>
          </a:prstGeom>
        </p:spPr>
        <p:txBody>
          <a:bodyPr wrap="square">
            <a:spAutoFit/>
          </a:bodyPr>
          <a:lstStyle/>
          <a:p>
            <a:pPr algn="ctr"/>
            <a:r>
              <a:rPr lang="ar-SA" sz="4800" b="1" i="1" u="sng" dirty="0"/>
              <a:t>صلاة بولس</a:t>
            </a:r>
            <a:r>
              <a:rPr lang="en-AU" sz="4800" b="1" i="1" u="sng" dirty="0"/>
              <a:t> </a:t>
            </a:r>
            <a:endParaRPr lang="en-AU" sz="4800" dirty="0"/>
          </a:p>
        </p:txBody>
      </p:sp>
    </p:spTree>
    <p:extLst>
      <p:ext uri="{BB962C8B-B14F-4D97-AF65-F5344CB8AC3E}">
        <p14:creationId xmlns:p14="http://schemas.microsoft.com/office/powerpoint/2010/main" val="125987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0" y="0"/>
            <a:ext cx="12044855" cy="6605752"/>
          </a:xfrm>
        </p:spPr>
        <p:txBody>
          <a:bodyPr>
            <a:normAutofit/>
          </a:bodyPr>
          <a:lstStyle/>
          <a:p>
            <a:pPr algn="r"/>
            <a:r>
              <a:rPr lang="ar-SA" sz="4800" dirty="0" smtClean="0"/>
              <a:t>بِسَبَبِ </a:t>
            </a:r>
            <a:r>
              <a:rPr lang="ar-SA" sz="4800" dirty="0"/>
              <a:t>هَذَا أَحْنِي رُكْبَتَيَّ لَدَى أَبِي رَبِّنَا يَسُوعَ ٱلْمَسِيحِ، ٱلَّذِي مِنْهُ تُسَمَّى كُلُّ عَشِيرَةٍ فِي ٱلسَّمَاوَاتِ وَعَلَى ٱلْأَرْضِ. </a:t>
            </a:r>
            <a:r>
              <a:rPr lang="ar-SA" sz="4800" dirty="0"/>
              <a:t>لِكَيْ يُعْطِيَكُمْ بِحَسَبِ غِنَى مَجْدِهِ، أَنْ تَتَأَيَّدُوا بِٱلْقُوَّةِ بِرُوحِهِ فِي ٱلْإِنْسَانِ ٱلْبَاطِنِ، لِيَحِلَّ ٱلْمَسِيحُ بِٱلْإِيمَانِ فِي قُلُوبِكُمْ، وَأَنْتُمْ مُتَأَصِّلُونَ وَمُتَأَسِّسُونَ فِي ٱلْمَحَبَّةِ، </a:t>
            </a:r>
            <a:endParaRPr lang="en-AU" sz="4800" b="1" dirty="0"/>
          </a:p>
        </p:txBody>
      </p:sp>
    </p:spTree>
    <p:extLst>
      <p:ext uri="{BB962C8B-B14F-4D97-AF65-F5344CB8AC3E}">
        <p14:creationId xmlns:p14="http://schemas.microsoft.com/office/powerpoint/2010/main" val="1786955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0"/>
            <a:ext cx="12081641" cy="11332333"/>
          </a:xfrm>
          <a:prstGeom prst="rect">
            <a:avLst/>
          </a:prstGeom>
        </p:spPr>
        <p:txBody>
          <a:bodyPr wrap="square">
            <a:spAutoFit/>
          </a:bodyPr>
          <a:lstStyle/>
          <a:p>
            <a:pPr marL="285750" indent="-285750" algn="r">
              <a:spcBef>
                <a:spcPct val="20000"/>
              </a:spcBef>
              <a:spcAft>
                <a:spcPts val="600"/>
              </a:spcAft>
              <a:buClr>
                <a:schemeClr val="tx1"/>
              </a:buClr>
              <a:buSzPct val="80000"/>
            </a:pPr>
            <a:r>
              <a:rPr lang="ar-EG" sz="4800" cap="all" dirty="0">
                <a:ln w="3175" cmpd="sng">
                  <a:noFill/>
                </a:ln>
              </a:rPr>
              <a:t> حَتَّى تَسْتَطِيعُوا أَنْ تُدْرِكُوا مَعَ جَمِيعِ ٱلْقِدِّيسِينَ، مَا هُوَ ٱلْعَرْضُ وَٱلطُّولُ وَٱلْعُمْقُ وَٱلْعُلْوُ، وَتَعْرِفُوا مَحَبَّةَ ٱلْمَسِيحِ ٱلْفَائِقَةَ ٱلْمَعْرِفَةِ، لِكَيْ تَمْتَلِئُوا إِلَى كُلِّ مِلْءِ ٱللهِ. وَٱلْقَادِرُ أَنْ يَفْعَلَ فَوْقَ كُلِّ شَيْءٍ، أَكْثَرَ جِدًّا مِمَّا نَطْلُبُ أَوْ نَفْتَكِرُ، بِحَسَبِ ٱلْقُوَّةِ ٱلَّتِي تَعْمَلُ فِينَا، لَهُ ٱلْمَجْدُ فِي ٱلْكَنِيسَةِ فِي ٱلْمَسِيحِ يَسُوعَ إِلَى جَمِيعِ أَجْيَالِ دَهْرِ ٱلدُّهُورِ. آمِينَ.</a:t>
            </a:r>
          </a:p>
          <a:p>
            <a:pPr marL="285750" indent="-285750" algn="r">
              <a:spcBef>
                <a:spcPct val="20000"/>
              </a:spcBef>
              <a:spcAft>
                <a:spcPts val="600"/>
              </a:spcAft>
              <a:buClr>
                <a:schemeClr val="tx1"/>
              </a:buClr>
              <a:buSzPct val="80000"/>
            </a:pPr>
            <a:r>
              <a:rPr lang="ar-EG" sz="4800" cap="all" dirty="0">
                <a:ln w="3175" cmpd="sng">
                  <a:noFill/>
                </a:ln>
              </a:rPr>
              <a:t>أَفَسُسَ 3:14‭-‬21 </a:t>
            </a:r>
          </a:p>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a:ln w="3175" cmpd="sng">
                  <a:noFill/>
                </a:ln>
              </a:rPr>
              <a:t>فَإِنَّكُمْ تَعْلَمُونَ هَذَا: أَنَّ كُلَّ زَانٍ أَوْ نَجِسٍ أَوْ طَمَّاعٍ -ٱلَّذِي هُوَ عَابِدٌ لِلْأَوْثَانِ- لَيْسَ لَهُ مِيرَاثٌ فِي مَلَكُوتِ ٱلْمَسِيحِ وَٱللهِ.</a:t>
            </a:r>
          </a:p>
          <a:p>
            <a:pPr marL="285750" indent="-285750" algn="r">
              <a:spcBef>
                <a:spcPct val="20000"/>
              </a:spcBef>
              <a:spcAft>
                <a:spcPts val="600"/>
              </a:spcAft>
              <a:buClr>
                <a:schemeClr val="tx1"/>
              </a:buClr>
              <a:buSzPct val="80000"/>
            </a:pPr>
            <a:r>
              <a:rPr lang="ar-EG" sz="4800" b="1" cap="all" dirty="0">
                <a:ln w="3175" cmpd="sng">
                  <a:noFill/>
                </a:ln>
              </a:rPr>
              <a:t>أَفَسُسَ 5:5 </a:t>
            </a:r>
            <a:r>
              <a:rPr lang="en-AU" sz="4800" b="1" cap="all" dirty="0">
                <a:ln w="3175" cmpd="sng">
                  <a:noFill/>
                </a:ln>
              </a:rPr>
              <a:t>AVD</a:t>
            </a:r>
          </a:p>
        </p:txBody>
      </p:sp>
    </p:spTree>
    <p:extLst>
      <p:ext uri="{BB962C8B-B14F-4D97-AF65-F5344CB8AC3E}">
        <p14:creationId xmlns:p14="http://schemas.microsoft.com/office/powerpoint/2010/main" val="1768168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677918"/>
            <a:ext cx="12081641" cy="1646605"/>
          </a:xfrm>
          <a:prstGeom prst="rect">
            <a:avLst/>
          </a:prstGeom>
        </p:spPr>
        <p:txBody>
          <a:bodyPr wrap="square">
            <a:spAutoFit/>
          </a:bodyPr>
          <a:lstStyle/>
          <a:p>
            <a:pPr marL="285750" indent="-285750">
              <a:spcBef>
                <a:spcPct val="20000"/>
              </a:spcBef>
              <a:spcAft>
                <a:spcPts val="600"/>
              </a:spcAft>
              <a:buClr>
                <a:schemeClr val="tx1"/>
              </a:buClr>
              <a:buSzPct val="80000"/>
            </a:pPr>
            <a:endParaRPr lang="ar-EG" sz="4800" b="1" cap="all" dirty="0">
              <a:ln w="3175" cmpd="sng">
                <a:noFill/>
              </a:ln>
            </a:endParaRPr>
          </a:p>
          <a:p>
            <a:pPr algn="ctr"/>
            <a:r>
              <a:rPr lang="ar-SA" sz="4800" b="1" i="1" u="sng" dirty="0"/>
              <a:t>البركات الروحية فى المسيح</a:t>
            </a:r>
            <a:endParaRPr lang="en-AU" sz="4800" dirty="0"/>
          </a:p>
        </p:txBody>
      </p:sp>
    </p:spTree>
    <p:extLst>
      <p:ext uri="{BB962C8B-B14F-4D97-AF65-F5344CB8AC3E}">
        <p14:creationId xmlns:p14="http://schemas.microsoft.com/office/powerpoint/2010/main" val="4227633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10359" y="142949"/>
            <a:ext cx="12081641" cy="5262979"/>
          </a:xfrm>
          <a:prstGeom prst="rect">
            <a:avLst/>
          </a:prstGeom>
        </p:spPr>
        <p:txBody>
          <a:bodyPr wrap="square">
            <a:spAutoFit/>
          </a:bodyPr>
          <a:lstStyle/>
          <a:p>
            <a:pPr marL="285750" indent="-285750" algn="r">
              <a:spcBef>
                <a:spcPct val="20000"/>
              </a:spcBef>
              <a:spcAft>
                <a:spcPts val="600"/>
              </a:spcAft>
              <a:buClr>
                <a:schemeClr val="tx1"/>
              </a:buClr>
              <a:buSzPct val="80000"/>
            </a:pPr>
            <a:r>
              <a:rPr lang="ar-SA" sz="4800" dirty="0" smtClean="0"/>
              <a:t>مُبَارَكٌ </a:t>
            </a:r>
            <a:r>
              <a:rPr lang="ar-SA" sz="4800" dirty="0"/>
              <a:t>ٱللهُ أَبُو رَبِّنَا يَسُوعَ ٱلْمَسِيحِ، ٱلَّذِي بَارَكَنَا بِكُلِّ بَرَكَةٍ رُوحِيَّةٍ فِي ٱلسَّمَاوِيَّاتِ فِي ٱلْمَسِيحِ، كَمَا ٱخْتَارَنَا فِيهِ قَبْلَ تَأْسِيسِ ٱلْعَالَمِ، لِنَكُونَ قِدِّيسِينَ وَبِلَا لَوْمٍ قُدَّامَهُ فِي ٱلْمَحَبَّةِ، إِذْ سَبَقَ فَعَيَّنَنَا لِلتَّبَنِّي بِيَسُوعَ ٱلْمَسِيحِ لِنَفْسِهِ، حَسَبَ مَسَرَّةِ مَشِيئَتِهِ، لِمَدْحِ مَجْدِ نِعْمَتِهِ ٱلَّتِي أَنْعَمَ بِهَا عَلَيْنَا فِي ٱلْمَحْبُوبِ. </a:t>
            </a:r>
            <a:endParaRPr lang="en-AU" sz="4800" b="1" cap="all" dirty="0">
              <a:ln w="3175" cmpd="sng">
                <a:noFill/>
              </a:ln>
            </a:endParaRPr>
          </a:p>
        </p:txBody>
      </p:sp>
    </p:spTree>
    <p:extLst>
      <p:ext uri="{BB962C8B-B14F-4D97-AF65-F5344CB8AC3E}">
        <p14:creationId xmlns:p14="http://schemas.microsoft.com/office/powerpoint/2010/main" val="4292554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pPr algn="r"/>
            <a:endParaRPr lang="ar-EG" sz="4800" b="1" dirty="0"/>
          </a:p>
          <a:p>
            <a:pPr algn="r"/>
            <a:r>
              <a:rPr lang="ar-EG" sz="4800" b="1" dirty="0"/>
              <a:t>مُجْتَهِدِينَ أَنْ تَحْفَظُوا وَحْدَانِيَّةَ ٱلرُّوحِ بِرِبَاطِ ٱلسَّلَامِ. جَسَدٌ وَاحِدٌ، وَرُوحٌ وَاحِدٌ، كَمَا دُعِيتُمْ أَيْضًا فِي رَجَاءِ دَعْوَتِكُمُ ٱلْوَاحِدِ.</a:t>
            </a:r>
          </a:p>
          <a:p>
            <a:pPr algn="r"/>
            <a:r>
              <a:rPr lang="ar-EG" sz="4800" b="1" dirty="0"/>
              <a:t>أَفَسُسَ 4:3‭-‬4 </a:t>
            </a:r>
            <a:r>
              <a:rPr lang="en-AU" sz="4800" b="1" dirty="0"/>
              <a:t>AVD </a:t>
            </a:r>
          </a:p>
          <a:p>
            <a:pPr algn="r"/>
            <a:endParaRPr lang="en-AU" sz="4800" b="1" dirty="0"/>
          </a:p>
        </p:txBody>
      </p:sp>
    </p:spTree>
    <p:extLst>
      <p:ext uri="{BB962C8B-B14F-4D97-AF65-F5344CB8AC3E}">
        <p14:creationId xmlns:p14="http://schemas.microsoft.com/office/powerpoint/2010/main" val="1229683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pPr algn="r"/>
            <a:endParaRPr lang="ar-EG" sz="4800" b="1" dirty="0"/>
          </a:p>
          <a:p>
            <a:pPr algn="r"/>
            <a:endParaRPr lang="en-AU" sz="4800" b="1" dirty="0"/>
          </a:p>
        </p:txBody>
      </p:sp>
      <p:sp>
        <p:nvSpPr>
          <p:cNvPr id="4" name="Rectangle 3"/>
          <p:cNvSpPr/>
          <p:nvPr/>
        </p:nvSpPr>
        <p:spPr>
          <a:xfrm>
            <a:off x="110359" y="367626"/>
            <a:ext cx="12081641" cy="6001643"/>
          </a:xfrm>
          <a:prstGeom prst="rect">
            <a:avLst/>
          </a:prstGeom>
        </p:spPr>
        <p:txBody>
          <a:bodyPr wrap="square">
            <a:spAutoFit/>
          </a:bodyPr>
          <a:lstStyle/>
          <a:p>
            <a:pPr marL="285750" indent="-285750" algn="r">
              <a:spcBef>
                <a:spcPct val="20000"/>
              </a:spcBef>
              <a:spcAft>
                <a:spcPts val="600"/>
              </a:spcAft>
              <a:buClr>
                <a:schemeClr val="tx1"/>
              </a:buClr>
              <a:buSzPct val="80000"/>
            </a:pPr>
            <a:r>
              <a:rPr lang="ar-SA" sz="4800" dirty="0" smtClean="0"/>
              <a:t>. </a:t>
            </a:r>
            <a:r>
              <a:rPr lang="ar-SA" sz="4800" dirty="0"/>
              <a:t>ٱلَّذِي فِيهِ لَنَا ٱلْفِدَاءُ بِدَمِهِ، غُفْرَانُ ٱلْخَطَايَا، حَسَبَ غِنَى نِعْمَتِهِ، ٱلَّتِي أَجْزَلَهَا لَنَا بِكُلِّ حِكْمَةٍ وَفِطْنَةٍ، إِذْ عَرَّفَنَا بِسِرِّ مَشِيئَتِهِ، حَسَبَ مَسَرَّتِهِ ٱلَّتِي قَصَدَهَا فِي نَفْسِهِ، لِتَدْبِيرِ مِلْءِ ٱلْأَزْمِنَةِ، لِيَجْمَعَ كُلَّ شَيْءٍ فِي ٱلْمَسِيحِ، مَا فِي ٱلسَّمَاوَاتِ وَمَا عَلَى ٱلْأَرْضِ، فِي ذَاكَ. ٱلَّذِي فِيهِ أَيْضًا نِلْنَا نَصِيبًا، مُعَيَّنِينَ سَابِقًا حَسَبَ قَصْدِ ٱلَّذِي يَعْمَلُ كُلَّ شَيْءٍ حَسَبَ رَأْيِ مَشِيئَتِهِ، </a:t>
            </a:r>
            <a:endParaRPr lang="en-AU" sz="4800" b="1" cap="all" dirty="0">
              <a:ln w="3175" cmpd="sng">
                <a:noFill/>
              </a:ln>
            </a:endParaRPr>
          </a:p>
        </p:txBody>
      </p:sp>
    </p:spTree>
    <p:extLst>
      <p:ext uri="{BB962C8B-B14F-4D97-AF65-F5344CB8AC3E}">
        <p14:creationId xmlns:p14="http://schemas.microsoft.com/office/powerpoint/2010/main" val="3937832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0" y="378373"/>
            <a:ext cx="12081641" cy="5339923"/>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algn="r"/>
            <a:r>
              <a:rPr lang="ar-SA" sz="4800" dirty="0"/>
              <a:t>لِنَكُونَ لِمَدْحِ مَجْدِهِ، نَحْنُ ٱلَّذِينَ قَدْ سَبَقَ رَجَاؤُنَا فِي ٱلْمَسِيحِ. ٱلَّذِي فِيهِ أَيْضًا أَنْتُمْ، إِذْ سَمِعْتُمْ كَلِمَةَ ٱلْحَقِّ، إِنْجِيلَ خَلَاصِكُمُ، ٱلَّذِي فِيهِ أَيْضًا إِذْ آمَنْتُمْ خُتِمْتُمْ بِرُوحِ ٱلْمَوْعِدِ ٱلْقُدُّوسِ، ٱلَّذِي هُوَ عُرْبُونُ مِيرَاثِنَا، لِفِدَاءِ ٱلْمُقْتَنَى، لِمَدْحِ مَجْدِهِ</a:t>
            </a:r>
            <a:r>
              <a:rPr lang="en-AU" sz="4800" dirty="0"/>
              <a:t>.</a:t>
            </a:r>
          </a:p>
          <a:p>
            <a:pPr algn="r"/>
            <a:r>
              <a:rPr lang="ar-SA" sz="4800" dirty="0"/>
              <a:t>أَفَسُسَ 1:3</a:t>
            </a:r>
            <a:r>
              <a:rPr lang="en-AU" sz="4800" dirty="0"/>
              <a:t>-</a:t>
            </a:r>
            <a:r>
              <a:rPr lang="ar-SA" sz="4800" dirty="0"/>
              <a:t>14 </a:t>
            </a:r>
            <a:endParaRPr lang="en-AU" sz="4800" b="1" cap="all" dirty="0">
              <a:ln w="3175" cmpd="sng">
                <a:noFill/>
              </a:ln>
            </a:endParaRPr>
          </a:p>
        </p:txBody>
      </p:sp>
    </p:spTree>
    <p:extLst>
      <p:ext uri="{BB962C8B-B14F-4D97-AF65-F5344CB8AC3E}">
        <p14:creationId xmlns:p14="http://schemas.microsoft.com/office/powerpoint/2010/main" val="3545927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0"/>
            <a:ext cx="5804034" cy="6858000"/>
          </a:xfrm>
        </p:spPr>
        <p:txBody>
          <a:bodyPr/>
          <a:lstStyle/>
          <a:p>
            <a:endParaRPr lang="en-AU" dirty="0"/>
          </a:p>
        </p:txBody>
      </p:sp>
      <p:sp>
        <p:nvSpPr>
          <p:cNvPr id="6" name="Content Placeholder 5"/>
          <p:cNvSpPr>
            <a:spLocks noGrp="1"/>
          </p:cNvSpPr>
          <p:nvPr>
            <p:ph sz="quarter" idx="4"/>
          </p:nvPr>
        </p:nvSpPr>
        <p:spPr>
          <a:xfrm>
            <a:off x="6001788" y="0"/>
            <a:ext cx="6190211" cy="6716684"/>
          </a:xfrm>
        </p:spPr>
        <p:txBody>
          <a:bodyPr/>
          <a:lstStyle/>
          <a:p>
            <a:endParaRPr lang="en-AU" dirty="0"/>
          </a:p>
        </p:txBody>
      </p:sp>
    </p:spTree>
    <p:extLst>
      <p:ext uri="{BB962C8B-B14F-4D97-AF65-F5344CB8AC3E}">
        <p14:creationId xmlns:p14="http://schemas.microsoft.com/office/powerpoint/2010/main" val="57198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pPr algn="r"/>
            <a:endParaRPr lang="ar-EG" sz="4800" b="1" dirty="0"/>
          </a:p>
          <a:p>
            <a:pPr algn="r"/>
            <a:r>
              <a:rPr lang="ar-EG" sz="4800" b="1" dirty="0"/>
              <a:t>إِلَى أَنْ نَنْتَهِيَ جَمِيعُنَا إِلَى وَحْدَانِيَّةِ ٱلْإِيمَانِ وَمَعْرِفَةِ ٱبْنِ ٱللهِ. إِلَى إِنْسَانٍ كَامِلٍ. إِلَى قِيَاسِ قَامَةِ مِلْءِ ٱلْمَسِيحِ.</a:t>
            </a:r>
          </a:p>
          <a:p>
            <a:pPr algn="r"/>
            <a:r>
              <a:rPr lang="ar-EG" sz="4800" b="1" dirty="0"/>
              <a:t>أَفَسُسَ </a:t>
            </a:r>
            <a:r>
              <a:rPr lang="ar-EG" sz="4800" b="1" dirty="0" smtClean="0"/>
              <a:t>4:13</a:t>
            </a:r>
            <a:endParaRPr lang="ar-EG" sz="4800" b="1" dirty="0"/>
          </a:p>
          <a:p>
            <a:pPr algn="r"/>
            <a:endParaRPr lang="en-AU" sz="4800" b="1" dirty="0"/>
          </a:p>
        </p:txBody>
      </p:sp>
    </p:spTree>
    <p:extLst>
      <p:ext uri="{BB962C8B-B14F-4D97-AF65-F5344CB8AC3E}">
        <p14:creationId xmlns:p14="http://schemas.microsoft.com/office/powerpoint/2010/main" val="4130765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pPr algn="r"/>
            <a:endParaRPr lang="ar-EG" sz="4800" b="1" dirty="0"/>
          </a:p>
          <a:p>
            <a:pPr algn="r"/>
            <a:r>
              <a:rPr lang="ar-EG" sz="4800" b="1" dirty="0"/>
              <a:t>لِذَلِكَ ٱطْرَحُوا عَنْكُمُ ٱلْكَذِبَ، وَتَكَلَّمُوا بِٱلصِّدْقِ كُلُّ وَاحِدٍ مَعَ قَرِيبِهِ، لِأَنَّنَا بَعْضَنَا أَعْضَاءُ ٱلْبَعْضِ.</a:t>
            </a:r>
          </a:p>
          <a:p>
            <a:pPr algn="r"/>
            <a:r>
              <a:rPr lang="ar-EG" sz="4800" b="1" dirty="0"/>
              <a:t>أَفَسُسَ 4:25 </a:t>
            </a:r>
            <a:r>
              <a:rPr lang="en-AU" sz="4800" b="1" dirty="0"/>
              <a:t>AVD</a:t>
            </a:r>
          </a:p>
          <a:p>
            <a:pPr algn="r"/>
            <a:endParaRPr lang="en-AU" sz="4800" b="1" dirty="0"/>
          </a:p>
        </p:txBody>
      </p:sp>
    </p:spTree>
    <p:extLst>
      <p:ext uri="{BB962C8B-B14F-4D97-AF65-F5344CB8AC3E}">
        <p14:creationId xmlns:p14="http://schemas.microsoft.com/office/powerpoint/2010/main" val="59303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040524" y="677918"/>
            <a:ext cx="10247586" cy="4973669"/>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a:ln w="3175" cmpd="sng">
                  <a:noFill/>
                </a:ln>
              </a:rPr>
              <a:t>فَإِنَّكُمْ تَعْلَمُونَ هَذَا: أَنَّ كُلَّ زَانٍ أَوْ نَجِسٍ أَوْ طَمَّاعٍ -ٱلَّذِي هُوَ عَابِدٌ لِلْأَوْثَانِ- لَيْسَ لَهُ مِيرَاثٌ فِي مَلَكُوتِ ٱلْمَسِيحِ وَٱللهِ.</a:t>
            </a:r>
          </a:p>
          <a:p>
            <a:pPr marL="285750" indent="-285750" algn="r">
              <a:spcBef>
                <a:spcPct val="20000"/>
              </a:spcBef>
              <a:spcAft>
                <a:spcPts val="600"/>
              </a:spcAft>
              <a:buClr>
                <a:schemeClr val="tx1"/>
              </a:buClr>
              <a:buSzPct val="80000"/>
            </a:pPr>
            <a:r>
              <a:rPr lang="ar-EG" sz="4800" b="1" cap="all" dirty="0">
                <a:ln w="3175" cmpd="sng">
                  <a:noFill/>
                </a:ln>
              </a:rPr>
              <a:t>أَفَسُسَ 5:5 </a:t>
            </a:r>
            <a:r>
              <a:rPr lang="en-AU" sz="4800" b="1" cap="all" dirty="0">
                <a:ln w="3175" cmpd="sng">
                  <a:noFill/>
                </a:ln>
              </a:rPr>
              <a:t>AVD</a:t>
            </a:r>
          </a:p>
        </p:txBody>
      </p:sp>
    </p:spTree>
    <p:extLst>
      <p:ext uri="{BB962C8B-B14F-4D97-AF65-F5344CB8AC3E}">
        <p14:creationId xmlns:p14="http://schemas.microsoft.com/office/powerpoint/2010/main" val="112406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299545" y="677918"/>
            <a:ext cx="10988565" cy="3721019"/>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smtClean="0">
                <a:ln w="3175" cmpd="sng">
                  <a:noFill/>
                </a:ln>
              </a:rPr>
              <a:t>خَاضِعِينَ </a:t>
            </a:r>
            <a:r>
              <a:rPr lang="ar-EG" sz="4800" b="1" cap="all" dirty="0">
                <a:ln w="3175" cmpd="sng">
                  <a:noFill/>
                </a:ln>
              </a:rPr>
              <a:t>بَعْضُكُمْ لِبَعْضٍ فِي خَوْفِ ٱللهِ.</a:t>
            </a:r>
          </a:p>
          <a:p>
            <a:pPr marL="285750" indent="-285750" algn="r">
              <a:spcBef>
                <a:spcPct val="20000"/>
              </a:spcBef>
              <a:spcAft>
                <a:spcPts val="600"/>
              </a:spcAft>
              <a:buClr>
                <a:schemeClr val="tx1"/>
              </a:buClr>
              <a:buSzPct val="80000"/>
            </a:pPr>
            <a:r>
              <a:rPr lang="ar-EG" sz="4800" b="1" cap="all" dirty="0">
                <a:ln w="3175" cmpd="sng">
                  <a:noFill/>
                </a:ln>
              </a:rPr>
              <a:t>أَفَسُسَ 5:21 </a:t>
            </a:r>
            <a:r>
              <a:rPr lang="en-AU" sz="4800" b="1" cap="all" dirty="0">
                <a:ln w="3175" cmpd="sng">
                  <a:noFill/>
                </a:ln>
              </a:rPr>
              <a:t>AVD</a:t>
            </a:r>
            <a:endParaRPr lang="en-AU" sz="4800" b="1" cap="all" dirty="0">
              <a:ln w="3175" cmpd="sng">
                <a:noFill/>
              </a:ln>
            </a:endParaRPr>
          </a:p>
        </p:txBody>
      </p:sp>
    </p:spTree>
    <p:extLst>
      <p:ext uri="{BB962C8B-B14F-4D97-AF65-F5344CB8AC3E}">
        <p14:creationId xmlns:p14="http://schemas.microsoft.com/office/powerpoint/2010/main" val="377378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89185" y="677918"/>
            <a:ext cx="11729545" cy="4684359"/>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smtClean="0">
                <a:ln w="3175" cmpd="sng">
                  <a:noFill/>
                </a:ln>
              </a:rPr>
              <a:t>امثلة </a:t>
            </a:r>
            <a:r>
              <a:rPr lang="ar-EG" sz="4800" b="1" cap="all" dirty="0">
                <a:ln w="3175" cmpd="sng">
                  <a:noFill/>
                </a:ln>
              </a:rPr>
              <a:t>لتطبيق الوحدانية</a:t>
            </a:r>
          </a:p>
          <a:p>
            <a:pPr marL="285750" indent="-285750" algn="r">
              <a:spcBef>
                <a:spcPct val="20000"/>
              </a:spcBef>
              <a:spcAft>
                <a:spcPts val="600"/>
              </a:spcAft>
              <a:buClr>
                <a:schemeClr val="tx1"/>
              </a:buClr>
              <a:buSzPct val="80000"/>
            </a:pPr>
            <a:r>
              <a:rPr lang="ar-EG" sz="4800" b="1" cap="all" dirty="0" smtClean="0">
                <a:ln w="3175" cmpd="sng">
                  <a:noFill/>
                </a:ln>
              </a:rPr>
              <a:t>مثال </a:t>
            </a:r>
            <a:r>
              <a:rPr lang="ar-EG" sz="4800" b="1" cap="all" dirty="0">
                <a:ln w="3175" cmpd="sng">
                  <a:noFill/>
                </a:ln>
              </a:rPr>
              <a:t>1</a:t>
            </a:r>
          </a:p>
          <a:p>
            <a:pPr marL="285750" indent="-285750" algn="r">
              <a:spcBef>
                <a:spcPct val="20000"/>
              </a:spcBef>
              <a:spcAft>
                <a:spcPts val="600"/>
              </a:spcAft>
              <a:buClr>
                <a:schemeClr val="tx1"/>
              </a:buClr>
              <a:buSzPct val="80000"/>
            </a:pPr>
            <a:r>
              <a:rPr lang="ar-EG" sz="4800" b="1" cap="all" dirty="0" smtClean="0">
                <a:ln w="3175" cmpd="sng">
                  <a:noFill/>
                </a:ln>
              </a:rPr>
              <a:t>أَيُّهَا </a:t>
            </a:r>
            <a:r>
              <a:rPr lang="ar-EG" sz="4800" b="1" cap="all" dirty="0">
                <a:ln w="3175" cmpd="sng">
                  <a:noFill/>
                </a:ln>
              </a:rPr>
              <a:t>ٱلنِّسَاءُ، ٱخْضَعْنَ لِرِجَالِكُنَّ كَمَا لِلرَّبِّ،</a:t>
            </a:r>
          </a:p>
          <a:p>
            <a:pPr marL="285750" indent="-285750" algn="r">
              <a:spcBef>
                <a:spcPct val="20000"/>
              </a:spcBef>
              <a:spcAft>
                <a:spcPts val="600"/>
              </a:spcAft>
              <a:buClr>
                <a:schemeClr val="tx1"/>
              </a:buClr>
              <a:buSzPct val="80000"/>
            </a:pPr>
            <a:r>
              <a:rPr lang="ar-EG" sz="4800" b="1" cap="all" dirty="0">
                <a:ln w="3175" cmpd="sng">
                  <a:noFill/>
                </a:ln>
              </a:rPr>
              <a:t>أَفَسُسَ 5:22 </a:t>
            </a:r>
            <a:r>
              <a:rPr lang="en-AU" sz="4800" b="1" cap="all" dirty="0">
                <a:ln w="3175" cmpd="sng">
                  <a:noFill/>
                </a:ln>
              </a:rPr>
              <a:t>AVD</a:t>
            </a:r>
            <a:endParaRPr lang="en-AU" sz="4800" b="1" cap="all" dirty="0">
              <a:ln w="3175" cmpd="sng">
                <a:noFill/>
              </a:ln>
            </a:endParaRPr>
          </a:p>
        </p:txBody>
      </p:sp>
    </p:spTree>
    <p:extLst>
      <p:ext uri="{BB962C8B-B14F-4D97-AF65-F5344CB8AC3E}">
        <p14:creationId xmlns:p14="http://schemas.microsoft.com/office/powerpoint/2010/main" val="269767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pPr algn="r"/>
            <a:endParaRPr lang="ar-EG" sz="4800" b="1" dirty="0"/>
          </a:p>
          <a:p>
            <a:pPr algn="r"/>
            <a:r>
              <a:rPr lang="ar-EG" sz="4800" b="1" dirty="0"/>
              <a:t>أَيُّهَا ٱلرِّجَالُ، أَحِبُّوا نِسَاءَكُمْ كَمَا أَحَبَّ ٱلْمَسِيحُ أَيْضًا ٱلْكَنِيسَةَ وَأَسْلَمَ نَفْسَهُ لِأَجْلِهَا،</a:t>
            </a:r>
          </a:p>
          <a:p>
            <a:pPr algn="r"/>
            <a:r>
              <a:rPr lang="ar-EG" sz="4800" b="1" dirty="0"/>
              <a:t>أَفَسُسَ 5:25 </a:t>
            </a:r>
            <a:r>
              <a:rPr lang="en-AU" sz="4800" b="1" dirty="0"/>
              <a:t>AVD</a:t>
            </a:r>
          </a:p>
          <a:p>
            <a:pPr algn="r"/>
            <a:endParaRPr lang="ar-EG" sz="4800" b="1" dirty="0"/>
          </a:p>
          <a:p>
            <a:pPr algn="r"/>
            <a:endParaRPr lang="en-AU" sz="4800" b="1" dirty="0"/>
          </a:p>
        </p:txBody>
      </p:sp>
    </p:spTree>
    <p:extLst>
      <p:ext uri="{BB962C8B-B14F-4D97-AF65-F5344CB8AC3E}">
        <p14:creationId xmlns:p14="http://schemas.microsoft.com/office/powerpoint/2010/main" val="2550412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93684" y="1008993"/>
            <a:ext cx="10893972" cy="5360276"/>
          </a:xfrm>
        </p:spPr>
        <p:txBody>
          <a:bodyPr>
            <a:normAutofit/>
          </a:bodyPr>
          <a:lstStyle/>
          <a:p>
            <a:endParaRPr lang="ar-EG" sz="4800" b="1" dirty="0"/>
          </a:p>
          <a:p>
            <a:endParaRPr lang="en-AU" sz="4800" b="1" dirty="0"/>
          </a:p>
        </p:txBody>
      </p:sp>
      <p:sp>
        <p:nvSpPr>
          <p:cNvPr id="4" name="Rectangle 3"/>
          <p:cNvSpPr/>
          <p:nvPr/>
        </p:nvSpPr>
        <p:spPr>
          <a:xfrm>
            <a:off x="1040524" y="677918"/>
            <a:ext cx="10247586" cy="4235006"/>
          </a:xfrm>
          <a:prstGeom prst="rect">
            <a:avLst/>
          </a:prstGeom>
        </p:spPr>
        <p:txBody>
          <a:bodyPr wrap="square">
            <a:spAutoFit/>
          </a:bodyPr>
          <a:lstStyle/>
          <a:p>
            <a:pPr marL="285750" indent="-285750" algn="r">
              <a:spcBef>
                <a:spcPct val="20000"/>
              </a:spcBef>
              <a:spcAft>
                <a:spcPts val="600"/>
              </a:spcAft>
              <a:buClr>
                <a:schemeClr val="tx1"/>
              </a:buClr>
              <a:buSzPct val="80000"/>
            </a:pPr>
            <a:endParaRPr lang="ar-EG" sz="4800" b="1" cap="all" dirty="0">
              <a:ln w="3175" cmpd="sng">
                <a:noFill/>
              </a:ln>
            </a:endParaRPr>
          </a:p>
          <a:p>
            <a:pPr marL="285750" indent="-285750" algn="r">
              <a:spcBef>
                <a:spcPct val="20000"/>
              </a:spcBef>
              <a:spcAft>
                <a:spcPts val="600"/>
              </a:spcAft>
              <a:buClr>
                <a:schemeClr val="tx1"/>
              </a:buClr>
              <a:buSzPct val="80000"/>
            </a:pPr>
            <a:r>
              <a:rPr lang="ar-EG" sz="4800" b="1" cap="all" dirty="0" smtClean="0">
                <a:ln w="3175" cmpd="sng">
                  <a:noFill/>
                </a:ln>
              </a:rPr>
              <a:t>كَذَلِكَ </a:t>
            </a:r>
            <a:r>
              <a:rPr lang="ar-EG" sz="4800" b="1" cap="all" dirty="0">
                <a:ln w="3175" cmpd="sng">
                  <a:noFill/>
                </a:ln>
              </a:rPr>
              <a:t>يَجِبُ عَلَى ٱلرِّجَالِ أَنْ يُحِبُّوا نِسَاءَهُمْ كَأَجْسَادِهِمْ. مَنْ يُحِبُّ ٱمْرَأَتَهُ يُحِبُّ نَفْسَهُ.</a:t>
            </a:r>
          </a:p>
          <a:p>
            <a:pPr marL="285750" indent="-285750" algn="r">
              <a:spcBef>
                <a:spcPct val="20000"/>
              </a:spcBef>
              <a:spcAft>
                <a:spcPts val="600"/>
              </a:spcAft>
              <a:buClr>
                <a:schemeClr val="tx1"/>
              </a:buClr>
              <a:buSzPct val="80000"/>
            </a:pPr>
            <a:r>
              <a:rPr lang="ar-EG" sz="4800" b="1" cap="all" dirty="0">
                <a:ln w="3175" cmpd="sng">
                  <a:noFill/>
                </a:ln>
              </a:rPr>
              <a:t>أَفَسُسَ 5:28 </a:t>
            </a:r>
            <a:r>
              <a:rPr lang="en-AU" sz="4800" b="1" cap="all" dirty="0">
                <a:ln w="3175" cmpd="sng">
                  <a:noFill/>
                </a:ln>
              </a:rPr>
              <a:t>AVD</a:t>
            </a:r>
            <a:endParaRPr lang="en-AU" sz="4800" b="1" cap="all" dirty="0">
              <a:ln w="3175" cmpd="sng">
                <a:noFill/>
              </a:ln>
            </a:endParaRPr>
          </a:p>
        </p:txBody>
      </p:sp>
    </p:spTree>
    <p:extLst>
      <p:ext uri="{BB962C8B-B14F-4D97-AF65-F5344CB8AC3E}">
        <p14:creationId xmlns:p14="http://schemas.microsoft.com/office/powerpoint/2010/main" val="133456358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172</TotalTime>
  <Words>778</Words>
  <Application>Microsoft Office PowerPoint</Application>
  <PresentationFormat>Widescreen</PresentationFormat>
  <Paragraphs>84</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Tahoma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purpose of my life?</dc:title>
  <dc:creator>A Youssef</dc:creator>
  <cp:lastModifiedBy>A Youssef</cp:lastModifiedBy>
  <cp:revision>32</cp:revision>
  <dcterms:created xsi:type="dcterms:W3CDTF">2018-08-24T02:34:26Z</dcterms:created>
  <dcterms:modified xsi:type="dcterms:W3CDTF">2018-08-31T10:08:40Z</dcterms:modified>
</cp:coreProperties>
</file>