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53"/>
  </p:notesMasterIdLst>
  <p:sldIdLst>
    <p:sldId id="257" r:id="rId2"/>
    <p:sldId id="358" r:id="rId3"/>
    <p:sldId id="375" r:id="rId4"/>
    <p:sldId id="376" r:id="rId5"/>
    <p:sldId id="377" r:id="rId6"/>
    <p:sldId id="411" r:id="rId7"/>
    <p:sldId id="436" r:id="rId8"/>
    <p:sldId id="437" r:id="rId9"/>
    <p:sldId id="380" r:id="rId10"/>
    <p:sldId id="381" r:id="rId11"/>
    <p:sldId id="382" r:id="rId12"/>
    <p:sldId id="412" r:id="rId13"/>
    <p:sldId id="383" r:id="rId14"/>
    <p:sldId id="386" r:id="rId15"/>
    <p:sldId id="429" r:id="rId16"/>
    <p:sldId id="408" r:id="rId17"/>
    <p:sldId id="438" r:id="rId18"/>
    <p:sldId id="439" r:id="rId19"/>
    <p:sldId id="440" r:id="rId20"/>
    <p:sldId id="453" r:id="rId21"/>
    <p:sldId id="452" r:id="rId22"/>
    <p:sldId id="413" r:id="rId23"/>
    <p:sldId id="441" r:id="rId24"/>
    <p:sldId id="442" r:id="rId25"/>
    <p:sldId id="443" r:id="rId26"/>
    <p:sldId id="414" r:id="rId27"/>
    <p:sldId id="415" r:id="rId28"/>
    <p:sldId id="430" r:id="rId29"/>
    <p:sldId id="416" r:id="rId30"/>
    <p:sldId id="417" r:id="rId31"/>
    <p:sldId id="431" r:id="rId32"/>
    <p:sldId id="451" r:id="rId33"/>
    <p:sldId id="433" r:id="rId34"/>
    <p:sldId id="432" r:id="rId35"/>
    <p:sldId id="435" r:id="rId36"/>
    <p:sldId id="418" r:id="rId37"/>
    <p:sldId id="419" r:id="rId38"/>
    <p:sldId id="420" r:id="rId39"/>
    <p:sldId id="421" r:id="rId40"/>
    <p:sldId id="422" r:id="rId41"/>
    <p:sldId id="423" r:id="rId42"/>
    <p:sldId id="444" r:id="rId43"/>
    <p:sldId id="424" r:id="rId44"/>
    <p:sldId id="425" r:id="rId45"/>
    <p:sldId id="426" r:id="rId46"/>
    <p:sldId id="427" r:id="rId47"/>
    <p:sldId id="450" r:id="rId48"/>
    <p:sldId id="445" r:id="rId49"/>
    <p:sldId id="448" r:id="rId50"/>
    <p:sldId id="449" r:id="rId51"/>
    <p:sldId id="43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A5785-261F-4C30-8D27-26E73A5A3DAD}" type="datetimeFigureOut">
              <a:rPr lang="en-AU" smtClean="0"/>
              <a:t>26/08/2018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2B2ED-6855-4DC5-8572-96C499FBE8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1828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26-Aug-18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13" Type="http://schemas.openxmlformats.org/officeDocument/2006/relationships/slide" Target="slide42.xml"/><Relationship Id="rId3" Type="http://schemas.openxmlformats.org/officeDocument/2006/relationships/image" Target="../media/image10.gif"/><Relationship Id="rId7" Type="http://schemas.openxmlformats.org/officeDocument/2006/relationships/slide" Target="slide39.xml"/><Relationship Id="rId12" Type="http://schemas.openxmlformats.org/officeDocument/2006/relationships/slide" Target="slide47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11" Type="http://schemas.openxmlformats.org/officeDocument/2006/relationships/slide" Target="slide22.xml"/><Relationship Id="rId5" Type="http://schemas.openxmlformats.org/officeDocument/2006/relationships/slide" Target="slide49.xml"/><Relationship Id="rId10" Type="http://schemas.openxmlformats.org/officeDocument/2006/relationships/slide" Target="slide32.xml"/><Relationship Id="rId4" Type="http://schemas.openxmlformats.org/officeDocument/2006/relationships/slide" Target="slide18.xml"/><Relationship Id="rId9" Type="http://schemas.openxmlformats.org/officeDocument/2006/relationships/slide" Target="slide36.xml"/><Relationship Id="rId14" Type="http://schemas.openxmlformats.org/officeDocument/2006/relationships/slide" Target="slide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5.xml"/><Relationship Id="rId3" Type="http://schemas.openxmlformats.org/officeDocument/2006/relationships/slide" Target="slide18.xml"/><Relationship Id="rId7" Type="http://schemas.openxmlformats.org/officeDocument/2006/relationships/slide" Target="slide51.xml"/><Relationship Id="rId12" Type="http://schemas.openxmlformats.org/officeDocument/2006/relationships/slide" Target="slide4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slide" Target="slide39.xml"/><Relationship Id="rId11" Type="http://schemas.openxmlformats.org/officeDocument/2006/relationships/slide" Target="slide47.xml"/><Relationship Id="rId5" Type="http://schemas.openxmlformats.org/officeDocument/2006/relationships/slide" Target="slide27.xml"/><Relationship Id="rId10" Type="http://schemas.openxmlformats.org/officeDocument/2006/relationships/slide" Target="slide22.xml"/><Relationship Id="rId4" Type="http://schemas.openxmlformats.org/officeDocument/2006/relationships/slide" Target="slide49.xml"/><Relationship Id="rId9" Type="http://schemas.openxmlformats.org/officeDocument/2006/relationships/slide" Target="slide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VID-20180824-WA0008.mp4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5818" y="2216484"/>
            <a:ext cx="9070848" cy="2587752"/>
          </a:xfrm>
        </p:spPr>
        <p:txBody>
          <a:bodyPr/>
          <a:lstStyle/>
          <a:p>
            <a:r>
              <a:rPr lang="ar-EG" sz="1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فِي الْمَسِيحِ</a:t>
            </a:r>
            <a:endParaRPr lang="en-AU" sz="1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90" r="17008"/>
          <a:stretch/>
        </p:blipFill>
        <p:spPr>
          <a:xfrm>
            <a:off x="199131" y="1005527"/>
            <a:ext cx="4252201" cy="49998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1347" y="4217593"/>
            <a:ext cx="1569788" cy="131823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13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509" y="869419"/>
            <a:ext cx="107421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سؤال:</a:t>
            </a:r>
          </a:p>
          <a:p>
            <a:pPr algn="r"/>
            <a:endParaRPr lang="ar-EG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ar-EG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هل بولس الرسول هو أول من إستعمل عبارة : فى المسيح ؟</a:t>
            </a:r>
            <a:endParaRPr lang="en-A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9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0" y="320981"/>
            <a:ext cx="4327954" cy="6182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4064" y="1902940"/>
            <a:ext cx="477794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الرب يسوع </a:t>
            </a:r>
            <a:r>
              <a:rPr lang="ar-E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r-E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أول من إستعمل </a:t>
            </a:r>
            <a:b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هذه العبارة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232332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69" y="537863"/>
            <a:ext cx="9060420" cy="579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988" y="478313"/>
            <a:ext cx="1142588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بعد قليل لا يراني العالم أيضا، وأما أنتم فترونني. إني أنا حي فأنتم ستحيون </a:t>
            </a:r>
          </a:p>
          <a:p>
            <a:pPr algn="ctr"/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في </a:t>
            </a:r>
            <a:r>
              <a:rPr lang="ar-E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ذلك اليوم تعلمون أني أنا في أبي، </a:t>
            </a:r>
            <a:endParaRPr lang="ar-EG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وأنتم </a:t>
            </a:r>
            <a:r>
              <a:rPr lang="ar-EG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في، وأنا فيكم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3030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14 : 19 - 20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988" y="478313"/>
            <a:ext cx="1142588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لِيَكُونَ الْجَمِيعُ وَاحِدًا، كَمَا أَنَّكَ أَنْتَ أَيُّهَا الآبُ فِيَّ وَأَنَا فِيكَ، لِيَكُونُوا </a:t>
            </a:r>
            <a:r>
              <a:rPr lang="ar-EG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هُمْ أَيْضًا وَاحِدًا </a:t>
            </a:r>
            <a:r>
              <a:rPr lang="ar-EG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فِينَا </a:t>
            </a:r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ar-EG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أَنَا </a:t>
            </a:r>
            <a:r>
              <a:rPr lang="ar-EG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فِيهِمْ </a:t>
            </a:r>
            <a:r>
              <a:rPr lang="ar-E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وَأَنْتَ فِيَّ لِيَكُونُوا مُكَمَّلِينَ إِلَى </a:t>
            </a:r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وَاحِدٍ ....</a:t>
            </a:r>
            <a:endParaRPr lang="ar-EG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وَعَرَّفْتُهُمُ </a:t>
            </a:r>
            <a:r>
              <a:rPr lang="ar-E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اسْمَكَ وَسَأُعَرِّفُهُمْ، لِيَكُونَ فِيهِمُ الْحُبُّ الَّذِي أَحْبَبْتَنِي بِهِ، </a:t>
            </a:r>
            <a:r>
              <a:rPr lang="ar-EG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وَأَكُونَ أَنَا </a:t>
            </a:r>
            <a:r>
              <a:rPr lang="ar-EG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فِيهِمْ .</a:t>
            </a:r>
            <a:endParaRPr lang="ar-EG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804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17 : 21 - 26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02724" y="2108886"/>
            <a:ext cx="94570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وعود للذين هم</a:t>
            </a:r>
          </a:p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فى المسيح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27223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67" y="2639391"/>
            <a:ext cx="2620409" cy="31155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02909" y="1791730"/>
            <a:ext cx="4860324" cy="11203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فى المسيح لنا</a:t>
            </a:r>
            <a:endParaRPr lang="en-A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hlinkClick r:id="rId4" action="ppaction://hlinksldjump"/>
          </p:cNvPr>
          <p:cNvSpPr/>
          <p:nvPr/>
        </p:nvSpPr>
        <p:spPr>
          <a:xfrm>
            <a:off x="9061622" y="782595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حياة ابدية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610496" y="1977082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حرية</a:t>
            </a:r>
            <a:endParaRPr lang="en-A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9061622" y="4197179"/>
            <a:ext cx="2487826" cy="7496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 القداسة</a:t>
            </a:r>
            <a:endParaRPr lang="en-A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hlinkClick r:id="rId7" action="ppaction://hlinksldjump"/>
          </p:cNvPr>
          <p:cNvSpPr/>
          <p:nvPr/>
        </p:nvSpPr>
        <p:spPr>
          <a:xfrm>
            <a:off x="3488726" y="5391667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 خادمة</a:t>
            </a:r>
            <a:endParaRPr lang="en-A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hlinkClick r:id="rId8" action="ppaction://hlinksldjump"/>
          </p:cNvPr>
          <p:cNvSpPr/>
          <p:nvPr/>
        </p:nvSpPr>
        <p:spPr>
          <a:xfrm>
            <a:off x="610496" y="782593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التبرير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4889158" y="782592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 التقوى</a:t>
            </a:r>
            <a:endParaRPr lang="en-A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rId9" action="ppaction://hlinksldjump"/>
          </p:cNvPr>
          <p:cNvSpPr/>
          <p:nvPr/>
        </p:nvSpPr>
        <p:spPr>
          <a:xfrm>
            <a:off x="6260758" y="5391667"/>
            <a:ext cx="2487826" cy="7496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</a:t>
            </a:r>
            <a:r>
              <a:rPr lang="ar-EG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منتصرة</a:t>
            </a:r>
          </a:p>
        </p:txBody>
      </p:sp>
      <p:sp>
        <p:nvSpPr>
          <p:cNvPr id="18" name="Rounded Rectangle 17">
            <a:hlinkClick r:id="rId10" action="ppaction://hlinksldjump"/>
          </p:cNvPr>
          <p:cNvSpPr/>
          <p:nvPr/>
        </p:nvSpPr>
        <p:spPr>
          <a:xfrm>
            <a:off x="9061622" y="5391666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نعم وبركات</a:t>
            </a:r>
            <a:endParaRPr lang="en-A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hlinkClick r:id="rId11" action="ppaction://hlinksldjump"/>
          </p:cNvPr>
          <p:cNvSpPr/>
          <p:nvPr/>
        </p:nvSpPr>
        <p:spPr>
          <a:xfrm>
            <a:off x="9061622" y="1851453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محبة بلا حدود</a:t>
            </a:r>
            <a:endParaRPr lang="en-A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hlinkClick r:id="rId12" action="ppaction://hlinksldjump"/>
          </p:cNvPr>
          <p:cNvSpPr/>
          <p:nvPr/>
        </p:nvSpPr>
        <p:spPr>
          <a:xfrm>
            <a:off x="610496" y="3045940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حياة البساطة</a:t>
            </a:r>
            <a:endParaRPr lang="en-A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hlinkClick r:id="rId13" action="ppaction://hlinksldjump"/>
          </p:cNvPr>
          <p:cNvSpPr/>
          <p:nvPr/>
        </p:nvSpPr>
        <p:spPr>
          <a:xfrm>
            <a:off x="610496" y="5391666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إستنارة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61622" y="3002692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وحدانية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hlinkClick r:id="rId14" action="ppaction://hlinksldjump"/>
          </p:cNvPr>
          <p:cNvSpPr/>
          <p:nvPr/>
        </p:nvSpPr>
        <p:spPr>
          <a:xfrm>
            <a:off x="610496" y="4197179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خليقة جديدة</a:t>
            </a:r>
            <a:endParaRPr lang="en-A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57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3383" y="2266681"/>
            <a:ext cx="94570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هل انا</a:t>
            </a:r>
          </a:p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فى المسيح؟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89957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30" y="2388786"/>
            <a:ext cx="110798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مَنِ اعْتَرَفَ أَنَّ يَسُوعَ هُوَ ابْنُ اللهِ، فَاللهُ يَثْبُتُ فِيهِ وَهُوَ فِي اللهِ.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804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يوحنا 4: 15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4833" y="675502"/>
            <a:ext cx="9457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الايمان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314285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8250" y="2773297"/>
            <a:ext cx="60136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لأَنَّ كُلَّكُمُ الَّذِينَ اعْتَمَدْتُمْ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بِ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الْمَسِيحِ </a:t>
            </a:r>
            <a:endParaRPr lang="ar-EG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قَدْ 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لَبِسْتُمُ الْمَسِيحَ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8049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غلاطية 3: 27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3" y="791812"/>
            <a:ext cx="5756964" cy="4334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2649" y="675502"/>
            <a:ext cx="50992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العماد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3095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762" y="2389478"/>
            <a:ext cx="6145427" cy="2587752"/>
          </a:xfrm>
        </p:spPr>
        <p:txBody>
          <a:bodyPr/>
          <a:lstStyle/>
          <a:p>
            <a:pPr rtl="1">
              <a:spcBef>
                <a:spcPts val="1800"/>
              </a:spcBef>
            </a:pPr>
            <a: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عبارة فِي الْمَسِيحِ</a:t>
            </a:r>
            <a:b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عند</a:t>
            </a:r>
            <a: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بولس الرسول</a:t>
            </a:r>
            <a:endParaRPr lang="en-A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16" y="360405"/>
            <a:ext cx="3774346" cy="621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4930"/>
          <a:stretch/>
        </p:blipFill>
        <p:spPr bwMode="auto">
          <a:xfrm>
            <a:off x="2356834" y="2474037"/>
            <a:ext cx="7006108" cy="438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637171" y="167425"/>
            <a:ext cx="4340181" cy="32712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8000" b="1" dirty="0" smtClean="0">
                <a:latin typeface="Times New Roman" pitchFamily="18" charset="0"/>
                <a:cs typeface="Times New Roman" pitchFamily="18" charset="0"/>
              </a:rPr>
              <a:t>أجحدك ايها الشيطان</a:t>
            </a:r>
            <a:endParaRPr lang="en-A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6743" y="257577"/>
            <a:ext cx="4340181" cy="327123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8000" b="1" dirty="0" smtClean="0">
                <a:latin typeface="Times New Roman" pitchFamily="18" charset="0"/>
                <a:cs typeface="Times New Roman" pitchFamily="18" charset="0"/>
              </a:rPr>
              <a:t>أقبلك أيها المسيح</a:t>
            </a:r>
            <a:endParaRPr lang="en-AU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0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1239" y="467979"/>
            <a:ext cx="765005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فَدُفِنَّا مَعَهُ بِالْمَعْمُودِيَّةِ لِلْمَوْتِ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، حَتَّى كَمَا أُقِيمَ الْمَسِيحُ مِنَ الأَمْوَاتِ، بِمَجْدِ الآبِ، هكَذَا نَسْلُكُ نَحْنُ أَيْضًا فِي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جِدَّةِ </a:t>
            </a:r>
            <a:r>
              <a:rPr lang="ar-EG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الْحَيَاةِ</a:t>
            </a:r>
            <a:endParaRPr lang="ar-E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0005" y="4906851"/>
            <a:ext cx="3181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رسالة بولس الرسول إلى أهل رومية 6: 4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1" y="403584"/>
            <a:ext cx="3893935" cy="293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7480" y="2987203"/>
            <a:ext cx="9366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لماذا لا اتمتع بهذه الوعود</a:t>
            </a:r>
          </a:p>
        </p:txBody>
      </p:sp>
    </p:spTree>
    <p:extLst>
      <p:ext uri="{BB962C8B-B14F-4D97-AF65-F5344CB8AC3E}">
        <p14:creationId xmlns:p14="http://schemas.microsoft.com/office/powerpoint/2010/main" val="400636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867" y="2639391"/>
            <a:ext cx="2620409" cy="31155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02909" y="1791730"/>
            <a:ext cx="4860324" cy="11203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فى المسيح لنا</a:t>
            </a:r>
            <a:endParaRPr lang="en-A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9061622" y="782595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حياة ابدية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>
            <a:hlinkClick r:id="rId4" action="ppaction://hlinksldjump"/>
          </p:cNvPr>
          <p:cNvSpPr/>
          <p:nvPr/>
        </p:nvSpPr>
        <p:spPr>
          <a:xfrm>
            <a:off x="610496" y="1977082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حرية</a:t>
            </a:r>
            <a:endParaRPr lang="en-A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>
            <a:hlinkClick r:id="rId5" action="ppaction://hlinksldjump"/>
          </p:cNvPr>
          <p:cNvSpPr/>
          <p:nvPr/>
        </p:nvSpPr>
        <p:spPr>
          <a:xfrm>
            <a:off x="9061622" y="4197179"/>
            <a:ext cx="2487826" cy="7496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 القداسة</a:t>
            </a:r>
            <a:endParaRPr lang="en-A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>
            <a:hlinkClick r:id="rId6" action="ppaction://hlinksldjump"/>
          </p:cNvPr>
          <p:cNvSpPr/>
          <p:nvPr/>
        </p:nvSpPr>
        <p:spPr>
          <a:xfrm>
            <a:off x="3488726" y="5391667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 خادمة</a:t>
            </a:r>
            <a:endParaRPr lang="en-AU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>
            <a:hlinkClick r:id="rId7" action="ppaction://hlinksldjump"/>
          </p:cNvPr>
          <p:cNvSpPr/>
          <p:nvPr/>
        </p:nvSpPr>
        <p:spPr>
          <a:xfrm>
            <a:off x="610496" y="782593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التبرير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4889158" y="782592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 التقوى</a:t>
            </a:r>
            <a:endParaRPr lang="en-A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rId8" action="ppaction://hlinksldjump"/>
          </p:cNvPr>
          <p:cNvSpPr/>
          <p:nvPr/>
        </p:nvSpPr>
        <p:spPr>
          <a:xfrm>
            <a:off x="6260758" y="5391667"/>
            <a:ext cx="2487826" cy="74964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حياة</a:t>
            </a:r>
            <a:r>
              <a:rPr lang="ar-EG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منتصرة</a:t>
            </a:r>
          </a:p>
        </p:txBody>
      </p:sp>
      <p:sp>
        <p:nvSpPr>
          <p:cNvPr id="18" name="Rounded Rectangle 17">
            <a:hlinkClick r:id="rId9" action="ppaction://hlinksldjump"/>
          </p:cNvPr>
          <p:cNvSpPr/>
          <p:nvPr/>
        </p:nvSpPr>
        <p:spPr>
          <a:xfrm>
            <a:off x="9061622" y="5391666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نعم وبركات</a:t>
            </a:r>
            <a:endParaRPr lang="en-AU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>
            <a:hlinkClick r:id="rId10" action="ppaction://hlinksldjump"/>
          </p:cNvPr>
          <p:cNvSpPr/>
          <p:nvPr/>
        </p:nvSpPr>
        <p:spPr>
          <a:xfrm>
            <a:off x="9061622" y="1851453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محبة بلا حدود</a:t>
            </a:r>
            <a:endParaRPr lang="en-A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>
            <a:hlinkClick r:id="rId11" action="ppaction://hlinksldjump"/>
          </p:cNvPr>
          <p:cNvSpPr/>
          <p:nvPr/>
        </p:nvSpPr>
        <p:spPr>
          <a:xfrm>
            <a:off x="610496" y="3045940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حياة البساطة</a:t>
            </a:r>
            <a:endParaRPr lang="en-A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hlinkClick r:id="rId12" action="ppaction://hlinksldjump"/>
          </p:cNvPr>
          <p:cNvSpPr/>
          <p:nvPr/>
        </p:nvSpPr>
        <p:spPr>
          <a:xfrm>
            <a:off x="610496" y="5391666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إستنارة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61622" y="3002692"/>
            <a:ext cx="2487826" cy="74964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وحدانية</a:t>
            </a:r>
            <a:endParaRPr lang="en-A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hlinkClick r:id="rId13" action="ppaction://hlinksldjump"/>
          </p:cNvPr>
          <p:cNvSpPr/>
          <p:nvPr/>
        </p:nvSpPr>
        <p:spPr>
          <a:xfrm>
            <a:off x="610496" y="4197179"/>
            <a:ext cx="2487826" cy="749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خليقة جديدة</a:t>
            </a:r>
            <a:endParaRPr lang="en-A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1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67480" y="2889650"/>
            <a:ext cx="93664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لماذا انا غير مثمر؟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760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46" y="425002"/>
            <a:ext cx="7962096" cy="59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7422" y="893329"/>
            <a:ext cx="75285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اُثْبُتُوا </a:t>
            </a:r>
            <a:r>
              <a:rPr 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فِيَّ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وَأَنَا فِيكُمْ. كَمَا أَنَّ الْغُصْنَ لاَ يَقْدِرُ أَنْ يَأْتِيَ بِثَمَرٍ مِنْ ذَاتِهِ </a:t>
            </a:r>
            <a:r>
              <a:rPr 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إِنْ لَمْ يَثْبُتْ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فِي الْكَرْمَةِ، كَذلِكَ أَنْتُمْ أَيْضًا </a:t>
            </a:r>
            <a:endParaRPr lang="ar-EG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إِنْ </a:t>
            </a:r>
            <a:r>
              <a:rPr 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لَمْ تَثْبُتُوا </a:t>
            </a:r>
            <a:r>
              <a:rPr lang="ar-EG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فِيَّ .</a:t>
            </a:r>
            <a:endParaRPr lang="ar-EG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173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15 : 4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6" y="1745579"/>
            <a:ext cx="4299495" cy="322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6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0156" y="2462989"/>
            <a:ext cx="100913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أَنَا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الْكَرْمَةُ وَأَنْتُمُ الأَغْصَانُ. </a:t>
            </a:r>
            <a:r>
              <a:rPr 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الَّذِي يَثْبُتُ فِيَّ وَأَنَا فِيهِ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هذَا يَأْتِي بِثَمَرٍ كَثِيرٍ، لأَنَّكُمْ بِدُونِي لاَ تَقْدِرُونَ أَنْ تَفْعَلُوا شَيْئًا</a:t>
            </a:r>
            <a:r>
              <a:rPr lang="ar-E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EG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0156" y="5602310"/>
            <a:ext cx="261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15 : 5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"/>
            <a:ext cx="3214352" cy="23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0519" y="1491567"/>
            <a:ext cx="9292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إِنْ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كَانَ أَحَدٌ </a:t>
            </a:r>
            <a:r>
              <a:rPr 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لاَ يَثْبُتُ فِيَّ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يُطْرَحُ خَارِجًا كَالْغُصْنِ، فَيَجِفُّ وَيَجْمَعُونَهُ وَيَطْرَحُونَهُ فِي النَّارِ، فَيَحْتَرِقُ.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0156" y="5602310"/>
            <a:ext cx="261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15 : 6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5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960" y="1027924"/>
            <a:ext cx="6405607" cy="48042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9005" y="1024922"/>
            <a:ext cx="6381579" cy="47861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007179" y="741406"/>
            <a:ext cx="955589" cy="99677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/>
          <p:cNvSpPr/>
          <p:nvPr/>
        </p:nvSpPr>
        <p:spPr>
          <a:xfrm>
            <a:off x="7570573" y="1404552"/>
            <a:ext cx="3418703" cy="46667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84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8584" y="1046205"/>
            <a:ext cx="10091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وردت عبارة </a:t>
            </a:r>
            <a:r>
              <a:rPr lang="ar-EG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«فى المسيح» </a:t>
            </a:r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164 مرة فى رسائل بولس الرسول</a:t>
            </a:r>
            <a:endParaRPr lang="en-A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839" y="3455773"/>
            <a:ext cx="106020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كمثال وردت هذه العبارة 10 مرات فى الاصحاح الاول من رسالة أفسس فى اول 13 اية :</a:t>
            </a:r>
            <a:endParaRPr lang="en-A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0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5956" y="2150076"/>
            <a:ext cx="47779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كيف أثبت فى المسيح؟</a:t>
            </a:r>
            <a:endParaRPr lang="en-AU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56" y="1515763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6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5956" y="2150076"/>
            <a:ext cx="4777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الصلاة</a:t>
            </a:r>
            <a:endParaRPr lang="en-AU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07" y="1611651"/>
            <a:ext cx="5033249" cy="35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0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934" y="1583343"/>
            <a:ext cx="111787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حب ال</a:t>
            </a:r>
            <a: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له يأتى من الحديث معه والتشاغل به فى </a:t>
            </a:r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الصلاة</a:t>
            </a:r>
            <a:r>
              <a:rPr lang="ar-EG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EG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831" y="5358097"/>
            <a:ext cx="6792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القديس مار اسحق السريانى</a:t>
            </a:r>
            <a:endParaRPr lang="en-AU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75" y="555281"/>
            <a:ext cx="7570444" cy="56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7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1934" y="437124"/>
            <a:ext cx="1117874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إن يوستينا كشفت لنا سر القوة الالهية : إن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كل شاب أو شابة أو رجل أو امرأة</a:t>
            </a:r>
            <a:r>
              <a:rPr lang="ar-EG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يثبت فى المسيح بالصلاة الدائمة </a:t>
            </a:r>
            <a:r>
              <a:rPr lang="ar-EG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ووسائط النعمة يصبح مجرد ذكر اسمه قوة لا يستهان بها 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832" y="5717640"/>
            <a:ext cx="3162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القمص بيشوى كامل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0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80" y="362178"/>
            <a:ext cx="10459965" cy="588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3486" y="5408369"/>
            <a:ext cx="5432913" cy="110799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ar-EG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ابونا أرميا يوسف</a:t>
            </a:r>
            <a:endParaRPr lang="ar-EG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1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5956" y="2150076"/>
            <a:ext cx="47779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حفظ الوصية</a:t>
            </a:r>
            <a:endParaRPr lang="en-AU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4" y="442269"/>
            <a:ext cx="5521562" cy="599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28" y="1458616"/>
            <a:ext cx="11425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إِنْ حَفِظْتُمْ وَصَايَايَ تَثْبُتُونَ </a:t>
            </a:r>
            <a:endParaRPr lang="ar-EG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فِي 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مَحَبَّتِي،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37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15 : 10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28" y="1458616"/>
            <a:ext cx="11425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إِنْ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ثَبَتَ فِيكُمْ مَا سَمِعْتُمُوهُ مِنَ الْبَدْءِ، فَأَنْتُمْ أَيْضًا تَثْبُتُونَ فِي الابْنِ وَفِي الآبِ.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37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E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2 : 24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0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28" y="1458616"/>
            <a:ext cx="1142588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ومن يحفظ وصاياه </a:t>
            </a:r>
            <a:endParaRPr lang="ar-EG" sz="8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يثبت </a:t>
            </a:r>
            <a:r>
              <a:rPr lang="ar-EG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فيه وهو فيه.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37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E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3 : 24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3697" y="436606"/>
            <a:ext cx="1458098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1206843" y="1346888"/>
            <a:ext cx="1458098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5663513" y="4114801"/>
            <a:ext cx="1458098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4609070" y="5051386"/>
            <a:ext cx="1458098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>
            <a:off x="5918886" y="2722606"/>
            <a:ext cx="1458098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774358" y="4114800"/>
            <a:ext cx="1013252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/>
          <p:cNvSpPr/>
          <p:nvPr/>
        </p:nvSpPr>
        <p:spPr>
          <a:xfrm>
            <a:off x="10387914" y="3212288"/>
            <a:ext cx="494270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/>
          <p:cNvSpPr/>
          <p:nvPr/>
        </p:nvSpPr>
        <p:spPr>
          <a:xfrm>
            <a:off x="9712411" y="1775255"/>
            <a:ext cx="399536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10219038" y="5473574"/>
            <a:ext cx="494270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3566983" y="5528710"/>
            <a:ext cx="494270" cy="527221"/>
          </a:xfrm>
          <a:prstGeom prst="rect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/>
          <p:cNvSpPr/>
          <p:nvPr/>
        </p:nvSpPr>
        <p:spPr>
          <a:xfrm>
            <a:off x="378941" y="436606"/>
            <a:ext cx="11376454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spcBef>
                <a:spcPts val="300"/>
              </a:spcBef>
            </a:pPr>
            <a:r>
              <a:rPr lang="ar-E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بولس، رسول يسوع المسيح بمشيئة الله، إلى القديسين الذين في أفسس، والمؤمنين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المسيح </a:t>
            </a:r>
            <a:r>
              <a:rPr lang="ar-E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يسوع		  2 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نعمة لكم وسلام من الله أبينا والرب يسوع المسيح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مبارك الله أبو ربنا يسوع المسيح، الذي باركنا بكل بركة روحية في السماويات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المسيح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كما اختارنا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فيه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قبل تأسيس العالم، لنكون قديسين وبلا لوم قدامه في المحبة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إذ سبق فعيننا للتبني بيسوع المسيح لنفسه، حسب مسرة مشيئته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لمدح مجد نعمته التي أنعم بها علينا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المحبوب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الذي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فيه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لنا الفداء بدمه، غفران الخطايا، حسب غنى نعمته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التي أجزلها لنا بكل حكمة وفطنة </a:t>
            </a:r>
            <a:r>
              <a:rPr lang="ar-E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9 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إذ عرفنا بسر مشيئته ، حسب مسرته التي قصدها في نفسه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لتدبير ملء الأزمنة ، ليجمع كل شيء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المسيح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، ما في السماوات وما على الأرض،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ذاك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الذي فيه أيضا نلنا نصيبا، معينين سابقا حسب قصد الذي يعمل كل شيء حسب رأي مشيئته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لنكون لمدح مجده، نحن الذين قد سبق رجاؤنا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المسيح </a:t>
            </a:r>
          </a:p>
          <a:p>
            <a:pPr algn="r" rtl="1">
              <a:spcBef>
                <a:spcPts val="300"/>
              </a:spcBef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الذي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فيه 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أيضا أنتم ، إذ سمعتم كلمة الحق، إنجيل خلاصكم، الذي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فيه</a:t>
            </a: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أيضا إذ آمنتم ختمتم بروح الموعد القدوس </a:t>
            </a:r>
          </a:p>
        </p:txBody>
      </p:sp>
    </p:spTree>
    <p:extLst>
      <p:ext uri="{BB962C8B-B14F-4D97-AF65-F5344CB8AC3E}">
        <p14:creationId xmlns:p14="http://schemas.microsoft.com/office/powerpoint/2010/main" val="405448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5956" y="2150076"/>
            <a:ext cx="4777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المحبة</a:t>
            </a:r>
            <a:endParaRPr lang="en-AU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52" y="2004664"/>
            <a:ext cx="4241741" cy="318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28" y="1458616"/>
            <a:ext cx="11425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االلهُ </a:t>
            </a:r>
            <a:r>
              <a:rPr lang="ar-EG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مَحَبَّةٌ، وَمَنْ يَثْبُتْ فِي الْمَحَبَّةِ، </a:t>
            </a:r>
            <a:endParaRPr lang="ar-EG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يَثْبُتْ </a:t>
            </a:r>
            <a:r>
              <a:rPr lang="ar-EG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 اللهِ وَاللهُ فِيهِ.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37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E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4 : 16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17" y="216928"/>
            <a:ext cx="8554254" cy="641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88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7745" y="3467898"/>
            <a:ext cx="47779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التناول</a:t>
            </a:r>
            <a:endParaRPr lang="en-AU" sz="6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31" y="459749"/>
            <a:ext cx="8465574" cy="27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28" y="1458616"/>
            <a:ext cx="11425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مَنْ يَأْكُلْ جَسَدِي وَيَشْرَبْ دَمِي </a:t>
            </a:r>
            <a:endParaRPr lang="ar-EG" sz="8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يَثْبُتْ </a:t>
            </a:r>
            <a:r>
              <a:rPr lang="ar-EG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فِيَّ وَأَنَا فِيهِ.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37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6 : 56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88908" y="2108887"/>
            <a:ext cx="47779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 الروح القدس</a:t>
            </a:r>
            <a:endParaRPr lang="en-AU" sz="6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35" y="451150"/>
            <a:ext cx="4887098" cy="609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128" y="1458616"/>
            <a:ext cx="11425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وَبِهذَا 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نَعْرِفُ أَنَّهُ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يَثْبُتُ فِينَا: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EG" sz="7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مِنَ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الرُّوحِ الَّذِي أَعْطَانَا.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2371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ar-E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يوحنا 3 : 24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7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615" y="1900443"/>
            <a:ext cx="114258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لأَنَّ مَحَبَّةَ اللهِ قَدِ انْسَكَبَتْ فِي قُلُوبِنَا </a:t>
            </a:r>
            <a:r>
              <a:rPr lang="ar-EG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بِالرُّوحِ الْقُدُسِ الْمُعْطَى لَنَا.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0157" y="5602310"/>
            <a:ext cx="3252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EG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رومية 5 : 5</a:t>
            </a:r>
            <a:endParaRPr lang="en-A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8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884" y="309093"/>
            <a:ext cx="8507729" cy="61653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9814" y="4415977"/>
            <a:ext cx="4800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9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امنا ايرينى</a:t>
            </a:r>
            <a:endParaRPr lang="en-AU" sz="9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0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3902" y="568035"/>
            <a:ext cx="116172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EG" sz="5400" b="1" dirty="0" smtClean="0">
                <a:latin typeface="Times New Roman" pitchFamily="18" charset="0"/>
                <a:cs typeface="Times New Roman" pitchFamily="18" charset="0"/>
              </a:rPr>
              <a:t>انه فى يوم قبل ان تبدأ صلواتها أخذت تردد اسم ربنا يسوع فى صلاة 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قصيره عدة مرات بهدوء </a:t>
            </a:r>
            <a:r>
              <a:rPr lang="ar-EG" sz="5400" b="1" dirty="0" smtClean="0">
                <a:latin typeface="Times New Roman" pitchFamily="18" charset="0"/>
                <a:cs typeface="Times New Roman" pitchFamily="18" charset="0"/>
              </a:rPr>
              <a:t>وتركيز ، </a:t>
            </a:r>
            <a:r>
              <a:rPr lang="ar-EG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فوجدت قلبها يمتلئ بالحب نحو الله ..</a:t>
            </a:r>
          </a:p>
          <a:p>
            <a:pPr algn="r" rtl="1"/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ثم </a:t>
            </a:r>
            <a:r>
              <a:rPr lang="ar-EG" sz="5400" b="1" dirty="0" smtClean="0">
                <a:latin typeface="Times New Roman" pitchFamily="18" charset="0"/>
                <a:cs typeface="Times New Roman" pitchFamily="18" charset="0"/>
              </a:rPr>
              <a:t>فجأه ازداد حتى توقفت عن الصلاه وأخذت تتأمل وتتعجب من فيض هذا الحب 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وشعرت انها تريد ان تضم جميع </a:t>
            </a:r>
            <a:r>
              <a:rPr lang="ar-EG" sz="5400" b="1" dirty="0" smtClean="0">
                <a:latin typeface="Times New Roman" pitchFamily="18" charset="0"/>
                <a:cs typeface="Times New Roman" pitchFamily="18" charset="0"/>
              </a:rPr>
              <a:t>الناس </a:t>
            </a:r>
            <a:r>
              <a:rPr lang="ar-EG" sz="5400" b="1" dirty="0">
                <a:latin typeface="Times New Roman" pitchFamily="18" charset="0"/>
                <a:cs typeface="Times New Roman" pitchFamily="18" charset="0"/>
              </a:rPr>
              <a:t>بل والخليقه كلها ، إلى صدرها وتقبلهم</a:t>
            </a:r>
          </a:p>
        </p:txBody>
      </p:sp>
    </p:spTree>
    <p:extLst>
      <p:ext uri="{BB962C8B-B14F-4D97-AF65-F5344CB8AC3E}">
        <p14:creationId xmlns:p14="http://schemas.microsoft.com/office/powerpoint/2010/main" val="69748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4908" y="1046205"/>
            <a:ext cx="67550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يقول الانبا ابيفانيوس أن بولس الرسول ادرك عبارة </a:t>
            </a:r>
            <a:r>
              <a:rPr lang="ar-EG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فى المسيح » </a:t>
            </a:r>
            <a:r>
              <a:rPr lang="ar-EG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منذ اللحظة الاولى  التى تقابل فيها مع المسيح. </a:t>
            </a:r>
            <a:endParaRPr lang="en-A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40" y="1503662"/>
            <a:ext cx="3601797" cy="315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455" y="755310"/>
            <a:ext cx="1147507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EG" sz="6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لكن </a:t>
            </a:r>
            <a:r>
              <a:rPr lang="ar-EG" sz="6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ملء المحبه المشتعله فى كيانها كان نحو مخلصها الصالح</a:t>
            </a:r>
            <a:r>
              <a:rPr lang="ar-EG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،</a:t>
            </a:r>
            <a:r>
              <a:rPr lang="ar-EG" sz="6000" b="1" dirty="0">
                <a:latin typeface="Times New Roman" pitchFamily="18" charset="0"/>
                <a:cs typeface="Times New Roman" pitchFamily="18" charset="0"/>
              </a:rPr>
              <a:t> فشعرته حاضرا مع انها لم تتمكن من رؤيته لتسجد له عند قدميه الطاهرتين.. ثم انتابها شعور رقيق بالثقه ان هذه هى </a:t>
            </a:r>
            <a:r>
              <a:rPr lang="ar-EG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نعمة الروح القدس</a:t>
            </a:r>
            <a:r>
              <a:rPr lang="ar-EG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ar-EG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EG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من </a:t>
            </a:r>
            <a:r>
              <a:rPr lang="ar-EG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الكتاب السادس – تماف ايرينى شعلة الحب </a:t>
            </a:r>
            <a:r>
              <a:rPr lang="ar-EG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المتأججه</a:t>
            </a:r>
            <a:endParaRPr lang="ar-EG" sz="6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6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012" y="4044572"/>
            <a:ext cx="3061561" cy="2160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372" y="638610"/>
            <a:ext cx="2656138" cy="28789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" y="638610"/>
            <a:ext cx="2606269" cy="1956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r="24941"/>
          <a:stretch/>
        </p:blipFill>
        <p:spPr>
          <a:xfrm>
            <a:off x="4030372" y="4044778"/>
            <a:ext cx="2660727" cy="2149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" y="2970425"/>
            <a:ext cx="2593211" cy="3235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6510" y="881451"/>
            <a:ext cx="47779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EG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كيف أثبت فى المسيح؟</a:t>
            </a:r>
            <a:endParaRPr lang="en-AU" sz="6600" dirty="0"/>
          </a:p>
        </p:txBody>
      </p:sp>
    </p:spTree>
    <p:extLst>
      <p:ext uri="{BB962C8B-B14F-4D97-AF65-F5344CB8AC3E}">
        <p14:creationId xmlns:p14="http://schemas.microsoft.com/office/powerpoint/2010/main" val="46480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2733" y="441051"/>
            <a:ext cx="1060372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فحدث 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لي وأنا ذاهب ومتقرب إلى دمشق أنه نحو نصف النهار، بغتة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أبرق حولي من السماء نور عظيم </a:t>
            </a:r>
          </a:p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فسقطت 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على الأرض، وسمعت صوتا قائلا لي</a:t>
            </a:r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ar-EG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13" y="417357"/>
            <a:ext cx="8788041" cy="59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51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5" y="389963"/>
            <a:ext cx="10788897" cy="60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19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1" y="930448"/>
            <a:ext cx="10680995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شاول 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شاول لماذا تضطهدني </a:t>
            </a:r>
          </a:p>
          <a:p>
            <a:pPr algn="ctr"/>
            <a:r>
              <a:rPr lang="ar-EG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فأجبت</a:t>
            </a:r>
            <a:r>
              <a:rPr lang="ar-EG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من أنت يا سيد؟ فقال لي: </a:t>
            </a:r>
            <a:r>
              <a:rPr lang="ar-EG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أنا يسوع الناصري الذي أنت تضطهده</a:t>
            </a:r>
            <a:r>
              <a:rPr lang="ar-EG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ar-EG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EG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أعمال 22 : 6 - 8</a:t>
            </a:r>
            <a:endParaRPr lang="en-AU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868</TotalTime>
  <Words>765</Words>
  <Application>Microsoft Office PowerPoint</Application>
  <PresentationFormat>Widescreen</PresentationFormat>
  <Paragraphs>122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Calibri</vt:lpstr>
      <vt:lpstr>Garamond</vt:lpstr>
      <vt:lpstr>Times New Roman</vt:lpstr>
      <vt:lpstr>Savon</vt:lpstr>
      <vt:lpstr>فِي الْمَسِيحِ</vt:lpstr>
      <vt:lpstr>عبارة فِي الْمَسِيحِ عند بولس الرسول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فِي الْمَسِيحِ</dc:title>
  <dc:creator>JGWORKS</dc:creator>
  <cp:lastModifiedBy>JGWORKS</cp:lastModifiedBy>
  <cp:revision>237</cp:revision>
  <dcterms:created xsi:type="dcterms:W3CDTF">2018-07-30T03:22:08Z</dcterms:created>
  <dcterms:modified xsi:type="dcterms:W3CDTF">2018-08-26T02:33:34Z</dcterms:modified>
</cp:coreProperties>
</file>