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  <p:sldMasterId id="2147483672" r:id="rId3"/>
  </p:sldMasterIdLst>
  <p:notesMasterIdLst>
    <p:notesMasterId r:id="rId40"/>
  </p:notesMasterIdLst>
  <p:sldIdLst>
    <p:sldId id="351" r:id="rId4"/>
    <p:sldId id="371" r:id="rId5"/>
    <p:sldId id="324" r:id="rId6"/>
    <p:sldId id="377" r:id="rId7"/>
    <p:sldId id="378" r:id="rId8"/>
    <p:sldId id="374" r:id="rId9"/>
    <p:sldId id="375" r:id="rId10"/>
    <p:sldId id="379" r:id="rId11"/>
    <p:sldId id="380" r:id="rId12"/>
    <p:sldId id="325" r:id="rId13"/>
    <p:sldId id="320" r:id="rId14"/>
    <p:sldId id="382" r:id="rId15"/>
    <p:sldId id="383" r:id="rId16"/>
    <p:sldId id="384" r:id="rId17"/>
    <p:sldId id="328" r:id="rId18"/>
    <p:sldId id="282" r:id="rId19"/>
    <p:sldId id="329" r:id="rId20"/>
    <p:sldId id="376" r:id="rId21"/>
    <p:sldId id="381" r:id="rId22"/>
    <p:sldId id="385" r:id="rId23"/>
    <p:sldId id="357" r:id="rId24"/>
    <p:sldId id="353" r:id="rId25"/>
    <p:sldId id="354" r:id="rId26"/>
    <p:sldId id="355" r:id="rId27"/>
    <p:sldId id="370" r:id="rId28"/>
    <p:sldId id="356" r:id="rId29"/>
    <p:sldId id="369" r:id="rId30"/>
    <p:sldId id="358" r:id="rId31"/>
    <p:sldId id="359" r:id="rId32"/>
    <p:sldId id="360" r:id="rId33"/>
    <p:sldId id="362" r:id="rId34"/>
    <p:sldId id="363" r:id="rId35"/>
    <p:sldId id="364" r:id="rId36"/>
    <p:sldId id="365" r:id="rId37"/>
    <p:sldId id="366" r:id="rId38"/>
    <p:sldId id="36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767"/>
    <a:srgbClr val="3BA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144C5-CB49-4B3E-A13E-2742CACF7653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5DAB-1760-4138-8716-9230B995317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252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35DAB-1760-4138-8716-9230B9953175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stretch>
            <a:fillRect l="-2000" t="-30000" r="-19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z="2800" b="1" dirty="0" smtClean="0"/>
              <a:t>آتى إليك يا يسوعي أنت المريح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alphaModFix amt="75000"/>
            <a:lum/>
          </a:blip>
          <a:srcRect/>
          <a:stretch>
            <a:fillRect l="-2000" t="-30000" r="-19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z="2800" b="1" dirty="0" smtClean="0"/>
              <a:t>آتى إليك يا يسوعي أنت المريح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2" descr="C:\Users\Hanna\Desktop\weaping.jpg"/>
          <p:cNvPicPr>
            <a:picLocks noChangeAspect="1" noChangeArrowheads="1"/>
          </p:cNvPicPr>
          <p:nvPr userDrawn="1"/>
        </p:nvPicPr>
        <p:blipFill>
          <a:blip r:embed="rId14" cstate="print">
            <a:lum bright="10000"/>
          </a:blip>
          <a:srcRect/>
          <a:stretch>
            <a:fillRect/>
          </a:stretch>
        </p:blipFill>
        <p:spPr bwMode="auto">
          <a:xfrm>
            <a:off x="179512" y="1"/>
            <a:ext cx="1512168" cy="23606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44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ctr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alphaModFix amt="75000"/>
            <a:lum/>
          </a:blip>
          <a:srcRect/>
          <a:stretch>
            <a:fillRect l="-2000" t="-30000" r="-19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z="2800" b="1" dirty="0" smtClean="0"/>
              <a:t>آتى إليك يا يسوعي أنت المريح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z="2800" b="1" dirty="0" smtClean="0"/>
              <a:t>آتى إليك يا يسوعي أنت المريح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82548-2BBC-4876-B3F3-8DA6856F9BEC}" type="datetimeFigureOut">
              <a:rPr lang="en-AU" smtClean="0"/>
              <a:pPr/>
              <a:t>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B1753-CA41-401E-AE4F-09489FEC11CC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2" descr="C:\Users\Hanna\Desktop\weaping.jpg"/>
          <p:cNvPicPr>
            <a:picLocks noChangeAspect="1" noChangeArrowheads="1"/>
          </p:cNvPicPr>
          <p:nvPr userDrawn="1"/>
        </p:nvPicPr>
        <p:blipFill>
          <a:blip r:embed="rId14" cstate="print">
            <a:lum bright="10000"/>
          </a:blip>
          <a:srcRect/>
          <a:stretch>
            <a:fillRect/>
          </a:stretch>
        </p:blipFill>
        <p:spPr bwMode="auto">
          <a:xfrm>
            <a:off x="179512" y="1"/>
            <a:ext cx="1512168" cy="23606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-149649"/>
            <a:ext cx="9144000" cy="681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7200" b="1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هوشع النبي</a:t>
            </a: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F_Najed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رسالة الحب والغفران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F_Najed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7200" b="1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ar-SA" sz="7200" b="1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حب لم ينكسر من قلب منكسر</a:t>
            </a:r>
            <a:r>
              <a:rPr kumimoji="0" lang="en-AU" sz="7200" b="1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“</a:t>
            </a: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F_Najed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F_Najed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4000" b="1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نبع الحب</a:t>
            </a:r>
            <a:r>
              <a:rPr kumimoji="0" lang="en-AU" sz="4000" b="1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F_Najed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4000" b="1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كنز الغفران</a:t>
            </a:r>
            <a:r>
              <a:rPr kumimoji="0" lang="en-AU" sz="4000" b="1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F_Najed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4000" b="1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سر الخلاص</a:t>
            </a:r>
            <a:r>
              <a:rPr kumimoji="0" lang="en-AU" sz="4000" b="1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F_Najed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9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646040"/>
            <a:ext cx="9144000" cy="1143000"/>
          </a:xfrm>
        </p:spPr>
        <p:txBody>
          <a:bodyPr>
            <a:noAutofit/>
          </a:bodyPr>
          <a:lstStyle/>
          <a:p>
            <a:pPr algn="ctr" rtl="1"/>
            <a:r>
              <a:rPr lang="ar-SA" sz="8000" b="1" dirty="0" smtClean="0">
                <a:solidFill>
                  <a:schemeClr val="tx2">
                    <a:lumMod val="50000"/>
                  </a:schemeClr>
                </a:solidFill>
              </a:rPr>
              <a:t>لماذا </a:t>
            </a:r>
            <a:r>
              <a:rPr lang="ar-AE" sz="8000" b="1" dirty="0">
                <a:solidFill>
                  <a:schemeClr val="tx2">
                    <a:lumMod val="50000"/>
                  </a:schemeClr>
                </a:solidFill>
              </a:rPr>
              <a:t>خانت </a:t>
            </a:r>
            <a:r>
              <a:rPr lang="ar-AE" sz="8000" b="1" dirty="0" smtClean="0">
                <a:solidFill>
                  <a:schemeClr val="tx2">
                    <a:lumMod val="50000"/>
                  </a:schemeClr>
                </a:solidFill>
              </a:rPr>
              <a:t>البشرية</a:t>
            </a:r>
            <a:r>
              <a:rPr lang="en-AU" sz="8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AU" sz="8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AU" sz="8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SA" sz="8000" b="1" dirty="0" smtClean="0">
                <a:solidFill>
                  <a:schemeClr val="tx2">
                    <a:lumMod val="50000"/>
                  </a:schemeClr>
                </a:solidFill>
              </a:rPr>
              <a:t>محبة الله؟</a:t>
            </a:r>
            <a:endParaRPr lang="ar-SA" sz="8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208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32656"/>
            <a:ext cx="9144000" cy="1440160"/>
          </a:xfrm>
        </p:spPr>
        <p:txBody>
          <a:bodyPr>
            <a:noAutofit/>
          </a:bodyPr>
          <a:lstStyle/>
          <a:p>
            <a:pPr rtl="1"/>
            <a:r>
              <a:rPr lang="ar-SA" sz="8000" b="1" dirty="0" smtClean="0">
                <a:solidFill>
                  <a:schemeClr val="tx2">
                    <a:lumMod val="50000"/>
                  </a:schemeClr>
                </a:solidFill>
              </a:rPr>
              <a:t>عدم المعرفة</a:t>
            </a:r>
            <a:endParaRPr lang="ar-SA" sz="8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006786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</a:rPr>
              <a:t>قَدْ هَلَكَ شَعْبِي مِنْ عَدَمِ الْمَعْرِفَةِ. لأَنَّكَ أَنْتَ رَفَضْتَ الْمَعْرِفَةَ أَرْفُضُكَ أَنَا حَتَّى لاَ تَكْهَنَ لِي. </a:t>
            </a:r>
            <a:endParaRPr lang="en-A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488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32656"/>
            <a:ext cx="9144000" cy="1368152"/>
          </a:xfrm>
        </p:spPr>
        <p:txBody>
          <a:bodyPr>
            <a:noAutofit/>
          </a:bodyPr>
          <a:lstStyle/>
          <a:p>
            <a:pPr rtl="1"/>
            <a:r>
              <a:rPr lang="ar-SA" sz="8000" b="1" dirty="0" smtClean="0">
                <a:solidFill>
                  <a:schemeClr val="tx2">
                    <a:lumMod val="50000"/>
                  </a:schemeClr>
                </a:solidFill>
              </a:rPr>
              <a:t>عدم الاكتراث والتهاون</a:t>
            </a:r>
            <a:endParaRPr lang="ar-SA" sz="8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611887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</a:rPr>
              <a:t>وَلأَنَّكَ نَسِيتَ شَرِيعَةَ إِلهِكَ أَنْسَى أَنَا أَيْضًا بَنِيكَ.</a:t>
            </a:r>
            <a:endParaRPr lang="en-A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488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32656"/>
            <a:ext cx="9144000" cy="1440160"/>
          </a:xfrm>
        </p:spPr>
        <p:txBody>
          <a:bodyPr>
            <a:noAutofit/>
          </a:bodyPr>
          <a:lstStyle/>
          <a:p>
            <a:pPr rtl="1"/>
            <a:r>
              <a:rPr lang="ar-SA" sz="8000" b="1" dirty="0" smtClean="0">
                <a:solidFill>
                  <a:schemeClr val="tx2">
                    <a:lumMod val="50000"/>
                  </a:schemeClr>
                </a:solidFill>
              </a:rPr>
              <a:t>الضعف</a:t>
            </a:r>
            <a:r>
              <a:rPr lang="en-AU" sz="8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SA" sz="8000" b="1" dirty="0" smtClean="0">
                <a:solidFill>
                  <a:schemeClr val="tx2">
                    <a:lumMod val="50000"/>
                  </a:schemeClr>
                </a:solidFill>
              </a:rPr>
              <a:t>البشري </a:t>
            </a:r>
            <a:endParaRPr lang="ar-SA" sz="8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006786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</a:rPr>
              <a:t>مِنْ أَجْلِ سُوءِ أَفْعَالِهِمْ أَطْرُدُهُمْ مِنْ بَيْتِي. </a:t>
            </a:r>
            <a:endParaRPr lang="en-AU" sz="4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</a:rPr>
              <a:t>لاَ أَعُودُ أُحِبُّهُمْ.</a:t>
            </a:r>
            <a:endParaRPr lang="en-A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488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32656"/>
            <a:ext cx="9144000" cy="1368152"/>
          </a:xfrm>
        </p:spPr>
        <p:txBody>
          <a:bodyPr>
            <a:noAutofit/>
          </a:bodyPr>
          <a:lstStyle/>
          <a:p>
            <a:pPr rtl="1"/>
            <a:r>
              <a:rPr lang="ar-SA" sz="8000" b="1" dirty="0" smtClean="0">
                <a:solidFill>
                  <a:schemeClr val="tx2">
                    <a:lumMod val="50000"/>
                  </a:schemeClr>
                </a:solidFill>
              </a:rPr>
              <a:t>عدم الحكمة</a:t>
            </a:r>
            <a:endParaRPr lang="ar-SA" sz="8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006786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</a:rPr>
              <a:t>مَنْ هُوَ حَكِيمٌ حَتَّى يَفْهَمَ هذِهِ الأُمُورَ، </a:t>
            </a:r>
            <a:endParaRPr lang="en-AU" sz="4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1"/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</a:rPr>
              <a:t>وَفَهِيمٌ حَتَّى يَعْرِفَهَا؟</a:t>
            </a:r>
            <a:endParaRPr lang="en-A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488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38000" t="-3000" r="-35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8964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 هو الحل؟</a:t>
            </a:r>
          </a:p>
        </p:txBody>
      </p:sp>
    </p:spTree>
    <p:extLst>
      <p:ext uri="{BB962C8B-B14F-4D97-AF65-F5344CB8AC3E}">
        <p14:creationId xmlns:p14="http://schemas.microsoft.com/office/powerpoint/2010/main" val="28487514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5000"/>
            <a:lum/>
          </a:blip>
          <a:srcRect/>
          <a:stretch>
            <a:fillRect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1252736"/>
          </a:xfrm>
        </p:spPr>
        <p:txBody>
          <a:bodyPr/>
          <a:lstStyle/>
          <a:p>
            <a:pPr marL="0" lvl="0" indent="0" rtl="1">
              <a:spcBef>
                <a:spcPts val="0"/>
              </a:spcBef>
            </a:pPr>
            <a:r>
              <a:rPr lang="ar-SA" sz="8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الرجاء</a:t>
            </a:r>
            <a:endParaRPr lang="en-AU" sz="8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06896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 smtClean="0">
                <a:solidFill>
                  <a:schemeClr val="tx2">
                    <a:lumMod val="50000"/>
                  </a:schemeClr>
                </a:solidFill>
              </a:rPr>
              <a:t>"فرحين في الرجاء، صابرين في الضيق، مواظبين في الصلاة" </a:t>
            </a:r>
            <a:endParaRPr lang="en-AU" sz="4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rtl="1"/>
            <a:r>
              <a:rPr lang="ar-EG" sz="2400" b="1" dirty="0" smtClean="0">
                <a:solidFill>
                  <a:schemeClr val="tx2">
                    <a:lumMod val="50000"/>
                  </a:schemeClr>
                </a:solidFill>
              </a:rPr>
              <a:t>رومية</a:t>
            </a:r>
            <a:r>
              <a:rPr lang="en-AU" sz="2400" b="1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ar-EG" sz="2400" b="1" dirty="0" smtClean="0">
                <a:solidFill>
                  <a:schemeClr val="tx2">
                    <a:lumMod val="50000"/>
                  </a:schemeClr>
                </a:solidFill>
              </a:rPr>
              <a:t>١٢:١٢</a:t>
            </a:r>
            <a:r>
              <a:rPr lang="en-A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A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5000"/>
            <a:lum/>
          </a:blip>
          <a:srcRect/>
          <a:stretch>
            <a:fillRect l="-7000" t="-2000" r="-7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SA" sz="8000" b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التوبة</a:t>
            </a:r>
            <a:endParaRPr lang="ar-SA" sz="80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909243"/>
            <a:ext cx="91440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</a:rPr>
              <a:t>أَدَّبْتَنِي فَتَأَدَّبْتُ كَعِجْل غَيْرِ مَرُوضٍ. تَوِّبْنِي فَأَتُوبَ، لأَنَّكَ أَنْتَ الرَّبُّ إِلهِي. لأَنِّي بَعْدَ رُجُوعِي نَدِمْتُ، </a:t>
            </a:r>
            <a:endParaRPr lang="en-AU" sz="4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</a:rPr>
              <a:t>وَبَعْدَ تَعَلُّمِي صَفَقْتُ عَلَى فَخْذِي. </a:t>
            </a:r>
            <a:endParaRPr lang="en-AU" sz="4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ar-EG" sz="3200" b="1" dirty="0" smtClean="0">
                <a:solidFill>
                  <a:schemeClr val="tx2">
                    <a:lumMod val="50000"/>
                  </a:schemeClr>
                </a:solidFill>
              </a:rPr>
              <a:t>أرميا ١٨:٣١</a:t>
            </a:r>
            <a:endParaRPr lang="en-A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8908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2000"/>
            <a:lum/>
          </a:blip>
          <a:srcRect/>
          <a:stretch>
            <a:fillRect t="-13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420888"/>
            <a:ext cx="9144000" cy="1036712"/>
          </a:xfrm>
        </p:spPr>
        <p:txBody>
          <a:bodyPr/>
          <a:lstStyle/>
          <a:p>
            <a:pPr rtl="1"/>
            <a:r>
              <a:rPr lang="ar-SA" sz="8000" b="1" dirty="0" smtClean="0">
                <a:solidFill>
                  <a:srgbClr val="0F243E"/>
                </a:solidFill>
                <a:latin typeface="Arial" pitchFamily="34" charset="0"/>
                <a:ea typeface="Times New Roman" pitchFamily="18" charset="0"/>
                <a:cs typeface="Arial" panose="020B0604020202020204" pitchFamily="34" charset="0"/>
              </a:rPr>
              <a:t>ال</a:t>
            </a:r>
            <a:r>
              <a:rPr lang="ar-AE" sz="8000" b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خلاص</a:t>
            </a:r>
            <a:endParaRPr lang="en-AU" sz="8000" dirty="0"/>
          </a:p>
        </p:txBody>
      </p:sp>
      <p:sp>
        <p:nvSpPr>
          <p:cNvPr id="3" name="Rectangle 2"/>
          <p:cNvSpPr/>
          <p:nvPr/>
        </p:nvSpPr>
        <p:spPr>
          <a:xfrm>
            <a:off x="0" y="26064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8000" b="1" dirty="0" smtClean="0">
                <a:solidFill>
                  <a:srgbClr val="0F243E"/>
                </a:solidFill>
                <a:latin typeface="Arial" pitchFamily="34" charset="0"/>
                <a:ea typeface="Times New Roman" pitchFamily="18" charset="0"/>
                <a:cs typeface="Arial" panose="020B0604020202020204" pitchFamily="34" charset="0"/>
              </a:rPr>
              <a:t>ثمر</a:t>
            </a:r>
            <a:r>
              <a:rPr lang="ar-AE" sz="8000" b="1" dirty="0" smtClean="0">
                <a:solidFill>
                  <a:schemeClr val="tx2">
                    <a:lumMod val="50000"/>
                  </a:schemeClr>
                </a:solidFill>
              </a:rPr>
              <a:t>الرجوع</a:t>
            </a:r>
            <a:r>
              <a:rPr lang="en-AU" sz="8000" b="1" dirty="0" smtClean="0">
                <a:solidFill>
                  <a:schemeClr val="tx2">
                    <a:lumMod val="50000"/>
                  </a:schemeClr>
                </a:solidFill>
              </a:rPr>
              <a:t> .. </a:t>
            </a:r>
            <a:endParaRPr lang="en-AU" sz="8000" dirty="0"/>
          </a:p>
        </p:txBody>
      </p:sp>
      <p:sp>
        <p:nvSpPr>
          <p:cNvPr id="4" name="Rectangle 3"/>
          <p:cNvSpPr/>
          <p:nvPr/>
        </p:nvSpPr>
        <p:spPr>
          <a:xfrm>
            <a:off x="0" y="4437112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</a:rPr>
              <a:t>يَقُولُ أَفْرَايِمُ: مَا لِي أَيْضًا وَلِلأَصْنَامِ؟ </a:t>
            </a:r>
            <a:endParaRPr lang="en-AU" sz="4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</a:rPr>
              <a:t>أَنَا قَدْ أَجَبْتُ فَأُلاَحِظُهُ. أَنَا كَسَرْوَةٍ خَضْرَاءَ. </a:t>
            </a:r>
            <a:endParaRPr lang="en-AU" sz="4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</a:rPr>
              <a:t>مِنْ قِبَلِي يُوجَدُ ثَمَرُكِ». </a:t>
            </a:r>
            <a:endParaRPr lang="en-A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57206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-54679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spcBef>
                <a:spcPct val="20000"/>
              </a:spcBef>
            </a:pPr>
            <a:r>
              <a:rPr lang="ar-AE" sz="8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رسالة خاصة</a:t>
            </a:r>
            <a:endParaRPr lang="ar-AE" sz="8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" y="2536304"/>
            <a:ext cx="9143999" cy="3484984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AE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ar-AE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أعطى الرب هوشع وهو </a:t>
            </a:r>
            <a:r>
              <a:rPr kumimoji="0" lang="en-A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  <a:r>
              <a:rPr kumimoji="0" lang="en-A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ar-AE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نبي</a:t>
            </a:r>
            <a:r>
              <a:rPr kumimoji="0" lang="en-A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  <a:endParaRPr kumimoji="0" lang="ar-AE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AE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إمراة زانية واولاد زنى .. </a:t>
            </a:r>
            <a:endParaRPr kumimoji="0" lang="en-A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lvl="0" indent="-342900" algn="ctr" rtl="1">
              <a:spcBef>
                <a:spcPct val="20000"/>
              </a:spcBef>
            </a:pPr>
            <a:r>
              <a:rPr kumimoji="0" lang="ar-AE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فاحبها</a:t>
            </a:r>
            <a:r>
              <a:rPr kumimoji="0" lang="en-A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..</a:t>
            </a:r>
            <a:r>
              <a:rPr kumimoji="0" lang="ar-AE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ar-AE" sz="4800" b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وخلصها بحبه</a:t>
            </a:r>
            <a:r>
              <a:rPr kumimoji="0" lang="en-AU" sz="4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A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1396752"/>
          </a:xfrm>
        </p:spPr>
        <p:txBody>
          <a:bodyPr/>
          <a:lstStyle/>
          <a:p>
            <a:pPr marL="0" lvl="0" indent="0" rtl="1" fontAlgn="base">
              <a:spcBef>
                <a:spcPct val="0"/>
              </a:spcBef>
              <a:spcAft>
                <a:spcPct val="0"/>
              </a:spcAft>
            </a:pPr>
            <a:r>
              <a:rPr lang="ar-SA" sz="8000" b="1" dirty="0" smtClean="0">
                <a:solidFill>
                  <a:srgbClr val="0F243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هوشع النبي</a:t>
            </a:r>
            <a:endParaRPr lang="en-US" sz="8000" dirty="0" smtClean="0">
              <a:latin typeface="Arial" pitchFamily="34" charset="0"/>
              <a:ea typeface="Times New Roman" pitchFamily="18" charset="0"/>
              <a:cs typeface="AF_Naje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36976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AU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ar-AE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محبة</a:t>
            </a:r>
            <a:r>
              <a:rPr lang="en-AU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 </a:t>
            </a:r>
            <a:r>
              <a:rPr lang="ar-EG" sz="3200" b="1" dirty="0" smtClean="0">
                <a:solidFill>
                  <a:schemeClr val="tx2">
                    <a:lumMod val="50000"/>
                  </a:schemeClr>
                </a:solidFill>
              </a:rPr>
              <a:t>مثل محبة الله</a:t>
            </a:r>
            <a:r>
              <a:rPr lang="en-AU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ar-AE" sz="3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r" rtl="1"/>
            <a:r>
              <a:rPr lang="en-AU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ar-AE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مغفرة</a:t>
            </a:r>
            <a:r>
              <a:rPr lang="en-AU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 </a:t>
            </a:r>
            <a:r>
              <a:rPr lang="ar-EG" sz="3200" b="1" dirty="0" smtClean="0">
                <a:solidFill>
                  <a:schemeClr val="tx2">
                    <a:lumMod val="50000"/>
                  </a:schemeClr>
                </a:solidFill>
              </a:rPr>
              <a:t>لا يقوي</a:t>
            </a:r>
            <a:r>
              <a:rPr lang="en-AU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EG" sz="3200" b="1" dirty="0" smtClean="0">
                <a:solidFill>
                  <a:schemeClr val="tx2">
                    <a:lumMod val="50000"/>
                  </a:schemeClr>
                </a:solidFill>
              </a:rPr>
              <a:t>عليها بشر</a:t>
            </a:r>
            <a:r>
              <a:rPr lang="en-AU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ar-AE" sz="3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r" rtl="1"/>
            <a:r>
              <a:rPr lang="en-AU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ar-AE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طاعة</a:t>
            </a:r>
            <a:r>
              <a:rPr lang="en-AU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 </a:t>
            </a:r>
            <a:r>
              <a:rPr lang="ar-EG" sz="3200" b="1" dirty="0" smtClean="0">
                <a:solidFill>
                  <a:schemeClr val="tx2">
                    <a:lumMod val="50000"/>
                  </a:schemeClr>
                </a:solidFill>
              </a:rPr>
              <a:t>عجيبة وفريدةُ في نوعها</a:t>
            </a:r>
            <a:endParaRPr lang="ar-AE" sz="3200" b="1" dirty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2320280"/>
            <a:ext cx="9143999" cy="2260848"/>
          </a:xfrm>
        </p:spPr>
        <p:txBody>
          <a:bodyPr/>
          <a:lstStyle/>
          <a:p>
            <a:pPr rtl="1"/>
            <a:r>
              <a:rPr lang="ar-AE" sz="4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AU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AE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واعطاك الله وانت</a:t>
            </a:r>
            <a:r>
              <a:rPr lang="en-AU" sz="4800" b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ar-AE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خاطي</a:t>
            </a:r>
            <a:r>
              <a:rPr lang="en-AU" sz="48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ar-AE" sz="4800" dirty="0">
              <a:solidFill>
                <a:srgbClr val="1F497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/>
            <a:r>
              <a:rPr lang="ar-AE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إمراة </a:t>
            </a:r>
            <a:r>
              <a:rPr lang="ar-AE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ككرمةمثمرة </a:t>
            </a:r>
            <a:r>
              <a:rPr lang="ar-AE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واولاد </a:t>
            </a:r>
            <a:r>
              <a:rPr lang="ar-AE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كغروس </a:t>
            </a:r>
            <a:r>
              <a:rPr lang="ar-AE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الزيتون. </a:t>
            </a:r>
            <a:endParaRPr lang="en-AU" sz="48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-54679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spcBef>
                <a:spcPct val="20000"/>
              </a:spcBef>
            </a:pPr>
            <a:r>
              <a:rPr lang="ar-AE" sz="8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رسالة خاصة</a:t>
            </a:r>
            <a:endParaRPr lang="ar-AE" sz="8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941168"/>
            <a:ext cx="9143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rtl="1">
              <a:spcBef>
                <a:spcPct val="20000"/>
              </a:spcBef>
            </a:pPr>
            <a:r>
              <a:rPr lang="ar-AE" sz="96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فماذا </a:t>
            </a:r>
            <a:r>
              <a:rPr lang="ar-AE" sz="9600" b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فعلت</a:t>
            </a:r>
            <a:r>
              <a:rPr lang="en-AU" sz="9600" b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ar-AE" sz="9600" b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؟</a:t>
            </a:r>
            <a:r>
              <a:rPr lang="en-AU" sz="9600" b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ar-AE" sz="9600" dirty="0">
              <a:solidFill>
                <a:srgbClr val="1F497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4139952" y="1700808"/>
            <a:ext cx="864096" cy="864096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780928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6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خلاصة</a:t>
            </a:r>
            <a:r>
              <a:rPr lang="en-AU" sz="6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6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سفر</a:t>
            </a:r>
            <a:r>
              <a:rPr lang="en-AU" sz="6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6600" b="1" dirty="0" smtClean="0">
                <a:solidFill>
                  <a:srgbClr val="0F243E"/>
                </a:solidFill>
                <a:latin typeface="Arial" pitchFamily="34" charset="0"/>
                <a:ea typeface="Times New Roman" pitchFamily="18" charset="0"/>
                <a:cs typeface="Arial" panose="020B0604020202020204" pitchFamily="34" charset="0"/>
              </a:rPr>
              <a:t>هوشع النبي</a:t>
            </a:r>
            <a:endParaRPr lang="ar-SA" sz="6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276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/>
          <a:lstStyle/>
          <a:p>
            <a:pPr rtl="1">
              <a:lnSpc>
                <a:spcPct val="115000"/>
              </a:lnSpc>
            </a:pPr>
            <a:r>
              <a:rPr lang="ar-SA" sz="5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أحب العريس عروس وفرح بها، </a:t>
            </a:r>
            <a:endParaRPr lang="en-AU" sz="54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</a:pP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وخطبها </a:t>
            </a:r>
            <a:r>
              <a:rPr lang="ar-SA" sz="5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لنفسه، وتزوجها، </a:t>
            </a:r>
            <a:endParaRPr lang="en-AU" sz="54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</a:pP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وملكها </a:t>
            </a:r>
            <a:r>
              <a:rPr lang="ar-SA" sz="5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علي كل ماله.</a:t>
            </a:r>
            <a:endParaRPr lang="en-AU" sz="5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</a:pPr>
            <a:r>
              <a:rPr lang="ar-SA" sz="5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وحين شبعت العروس حبا... </a:t>
            </a:r>
            <a:endParaRPr lang="en-AU" sz="54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</a:pP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تمردت</a:t>
            </a:r>
            <a:r>
              <a:rPr lang="ar-SA" sz="5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، وخانت، وزنت، وتركته</a:t>
            </a: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en-AU" sz="5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37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67333"/>
            <a:ext cx="9144000" cy="4525963"/>
          </a:xfrm>
        </p:spPr>
        <p:txBody>
          <a:bodyPr/>
          <a:lstStyle/>
          <a:p>
            <a:pPr lvl="0" rtl="1">
              <a:lnSpc>
                <a:spcPct val="115000"/>
              </a:lnSpc>
            </a:pPr>
            <a:r>
              <a:rPr lang="ar-SA" sz="5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فشق الالم قلب العريس، مزقته سهام الغدر، ولكنه رجع </a:t>
            </a:r>
            <a:r>
              <a:rPr lang="en-AU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..</a:t>
            </a: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فغلب </a:t>
            </a:r>
            <a:r>
              <a:rPr lang="ar-SA" sz="5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الحب قلبه.</a:t>
            </a:r>
            <a:endParaRPr lang="en-AU" sz="5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rtl="1">
              <a:lnSpc>
                <a:spcPct val="115000"/>
              </a:lnSpc>
            </a:pPr>
            <a:r>
              <a:rPr lang="ar-SA" sz="5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فراح يناجيها، </a:t>
            </a: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يناديها،</a:t>
            </a:r>
            <a:r>
              <a:rPr lang="en-AU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ar-SA" sz="5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يطمئنها</a:t>
            </a: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،</a:t>
            </a:r>
            <a:r>
              <a:rPr lang="en-AU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يشجعها</a:t>
            </a:r>
            <a:r>
              <a:rPr lang="ar-SA" sz="5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، </a:t>
            </a:r>
            <a:endParaRPr lang="en-AU" sz="54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rtl="1">
              <a:lnSpc>
                <a:spcPct val="115000"/>
              </a:lnSpc>
            </a:pP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وينتظرها </a:t>
            </a:r>
            <a:r>
              <a:rPr lang="ar-SA" sz="5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علها تَعوَّد له من جديد</a:t>
            </a: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en-AU" sz="5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6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071389"/>
            <a:ext cx="9144000" cy="3229819"/>
          </a:xfrm>
        </p:spPr>
        <p:txBody>
          <a:bodyPr/>
          <a:lstStyle/>
          <a:p>
            <a:pPr lvl="0" rtl="1">
              <a:lnSpc>
                <a:spcPct val="115000"/>
              </a:lnSpc>
            </a:pPr>
            <a:r>
              <a:rPr lang="ar-SA" sz="5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فعادت العروس إلي العريس. </a:t>
            </a:r>
            <a:endParaRPr lang="en-AU" sz="54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rtl="1">
              <a:lnSpc>
                <a:spcPct val="115000"/>
              </a:lnSpc>
            </a:pP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ففرح </a:t>
            </a:r>
            <a:r>
              <a:rPr lang="ar-SA" sz="5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بها، وسامحها، وغفر لها كل مافعلت.</a:t>
            </a:r>
            <a:endParaRPr lang="en-AU" sz="5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rtl="1">
              <a:lnSpc>
                <a:spcPct val="115000"/>
              </a:lnSpc>
            </a:pPr>
            <a:r>
              <a:rPr lang="ar-SA" sz="5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endParaRPr lang="en-AU" sz="5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9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0" rtl="1">
              <a:lnSpc>
                <a:spcPct val="115000"/>
              </a:lnSpc>
            </a:pP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ألبسها سوار ذهب في يمينها، </a:t>
            </a:r>
            <a:endParaRPr lang="en-AU" sz="54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rtl="1">
              <a:lnSpc>
                <a:spcPct val="115000"/>
              </a:lnSpc>
            </a:pP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وكلل رأسها بتاج الكرامة.</a:t>
            </a:r>
            <a:endParaRPr lang="en-AU" sz="5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rtl="1">
              <a:lnSpc>
                <a:spcPct val="115000"/>
              </a:lnSpc>
            </a:pP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وعاد العريس فأحب العروس بكل قلبه. </a:t>
            </a:r>
            <a:endParaRPr lang="en-AU" sz="54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rtl="1">
              <a:lnSpc>
                <a:spcPct val="115000"/>
              </a:lnSpc>
            </a:pP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محبة أبدية، أقوي من الموت.</a:t>
            </a:r>
            <a:endParaRPr lang="en-AU" sz="5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47453"/>
            <a:ext cx="8229600" cy="1933675"/>
          </a:xfrm>
        </p:spPr>
        <p:txBody>
          <a:bodyPr/>
          <a:lstStyle/>
          <a:p>
            <a:pPr lvl="0" rtl="1"/>
            <a:r>
              <a:rPr lang="ar-SA" sz="5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وكان العريس هو </a:t>
            </a: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الله</a:t>
            </a:r>
            <a:r>
              <a:rPr lang="en-AU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AU" sz="54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rtl="1"/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وكانت </a:t>
            </a:r>
            <a:r>
              <a:rPr lang="ar-SA" sz="5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العروس هي </a:t>
            </a:r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الناس</a:t>
            </a:r>
            <a:r>
              <a:rPr lang="en-AU" sz="5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en-AU" sz="5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82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 bright="-15000"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4355976" y="1988840"/>
            <a:ext cx="576064" cy="576064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08920"/>
            <a:ext cx="9144000" cy="1470025"/>
          </a:xfrm>
          <a:prstGeom prst="rect">
            <a:avLst/>
          </a:prstGeom>
          <a:effectLst>
            <a:innerShdw blurRad="3810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 rtl="1"/>
            <a:r>
              <a:rPr lang="ar-SA" sz="9600" b="1" dirty="0" smtClean="0">
                <a:solidFill>
                  <a:schemeClr val="tx2">
                    <a:lumMod val="50000"/>
                  </a:schemeClr>
                </a:solidFill>
                <a:ea typeface="Adobe Heiti Std R" pitchFamily="34" charset="-128"/>
              </a:rPr>
              <a:t>صلاة</a:t>
            </a:r>
            <a:endParaRPr lang="en-AU" sz="9600" dirty="0">
              <a:solidFill>
                <a:schemeClr val="tx2">
                  <a:lumMod val="50000"/>
                </a:schemeClr>
              </a:solidFill>
              <a:ea typeface="Adobe Heiti Std R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9309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من وحي </a:t>
            </a:r>
            <a:r>
              <a:rPr lang="ar-SA" sz="5400" b="1" dirty="0">
                <a:solidFill>
                  <a:schemeClr val="tx2">
                    <a:lumMod val="50000"/>
                  </a:schemeClr>
                </a:solidFill>
                <a:ea typeface="Calibri"/>
                <a:cs typeface="Arial" pitchFamily="34" charset="0"/>
              </a:rPr>
              <a:t>هوشع النبي </a:t>
            </a:r>
            <a:endParaRPr lang="en-AU" sz="54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00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 bright="-16000"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552528"/>
            <a:ext cx="9144000" cy="2188840"/>
          </a:xfrm>
        </p:spPr>
        <p:txBody>
          <a:bodyPr/>
          <a:lstStyle/>
          <a:p>
            <a:pPr rtl="1"/>
            <a:r>
              <a:rPr lang="ar-SA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إيها الرب </a:t>
            </a:r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إلهي</a:t>
            </a:r>
            <a:r>
              <a:rPr lang="en-AU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ar-AE" sz="4800" b="1" dirty="0" smtClean="0">
                <a:solidFill>
                  <a:schemeClr val="tx2">
                    <a:lumMod val="50000"/>
                  </a:schemeClr>
                </a:solidFill>
              </a:rPr>
              <a:t>السامع</a:t>
            </a:r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،</a:t>
            </a:r>
            <a:r>
              <a:rPr lang="en-AU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أسمح </a:t>
            </a:r>
            <a:r>
              <a:rPr lang="ar-SA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وأقبلني الآن. </a:t>
            </a:r>
            <a:endParaRPr lang="en-AU" sz="48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</a:pPr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فكثيراً </a:t>
            </a:r>
            <a:r>
              <a:rPr lang="ar-SA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ما تمررت نفسي من كثرة خطاياي.</a:t>
            </a:r>
            <a:endParaRPr lang="en-AU" sz="4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en-AU" sz="4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95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 bright="-16000"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488632"/>
            <a:ext cx="9144000" cy="1324744"/>
          </a:xfrm>
        </p:spPr>
        <p:txBody>
          <a:bodyPr/>
          <a:lstStyle/>
          <a:p>
            <a:pPr lvl="0" rtl="1">
              <a:lnSpc>
                <a:spcPct val="115000"/>
              </a:lnSpc>
            </a:pPr>
            <a:r>
              <a:rPr lang="ar-SA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ياربي أرفع عني جهالاتي كعظيم رحمتك.</a:t>
            </a:r>
            <a:endParaRPr lang="en-AU" sz="4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en-AU" sz="4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38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 bright="-25000"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7384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8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هوشع </a:t>
            </a:r>
            <a:r>
              <a:rPr lang="ar-AE" sz="8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والمسيح</a:t>
            </a:r>
            <a:endParaRPr lang="ar-AE" sz="8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50100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AU" sz="4000" b="1" dirty="0" smtClean="0">
                <a:solidFill>
                  <a:schemeClr val="bg1"/>
                </a:solidFill>
              </a:rPr>
              <a:t> </a:t>
            </a:r>
            <a:r>
              <a:rPr lang="ar-SA" sz="4000" b="1" dirty="0" smtClean="0">
                <a:solidFill>
                  <a:schemeClr val="bg1"/>
                </a:solidFill>
              </a:rPr>
              <a:t> </a:t>
            </a:r>
            <a:r>
              <a:rPr lang="ar-SA" sz="4000" dirty="0" smtClean="0"/>
              <a:t>  </a:t>
            </a:r>
            <a:endParaRPr lang="en-AU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E:\Hosea\Pictur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4624"/>
            <a:ext cx="2631062" cy="27363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0" y="473036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000" b="1" dirty="0" smtClean="0">
                <a:solidFill>
                  <a:schemeClr val="tx2">
                    <a:lumMod val="50000"/>
                  </a:schemeClr>
                </a:solidFill>
              </a:rPr>
              <a:t>قَالَ الرَّبُّ لِي: «اذْهَبْ أَيْضًا أَحْبِبِ امْرَأَةً حَبِيبَةَ صَاحِبٍ وَزَانِيَةً، كَمَحَبَّةِ الرَّبِّ لِبَنِي إِسْرَائِيلَ وَهُمْ مُلْتَفِتُونَ إِلَى آلِهَةٍ أُخْرَى</a:t>
            </a:r>
            <a:r>
              <a:rPr lang="en-AU" sz="4000" b="1" dirty="0" smtClean="0">
                <a:solidFill>
                  <a:schemeClr val="tx2">
                    <a:lumMod val="50000"/>
                  </a:schemeClr>
                </a:solidFill>
              </a:rPr>
              <a:t>..</a:t>
            </a:r>
            <a:r>
              <a:rPr lang="ar-SA" sz="4000" b="1" dirty="0" smtClean="0">
                <a:solidFill>
                  <a:schemeClr val="tx2">
                    <a:lumMod val="50000"/>
                  </a:schemeClr>
                </a:solidFill>
              </a:rPr>
              <a:t>» </a:t>
            </a:r>
            <a:endParaRPr lang="en-A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46549" y="2537028"/>
            <a:ext cx="38619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AE" sz="6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محبة</a:t>
            </a:r>
            <a:r>
              <a:rPr lang="ar-EG" sz="6600" b="1" dirty="0" smtClean="0">
                <a:solidFill>
                  <a:schemeClr val="tx2">
                    <a:lumMod val="50000"/>
                  </a:schemeClr>
                </a:solidFill>
              </a:rPr>
              <a:t> و</a:t>
            </a:r>
            <a:r>
              <a:rPr lang="ar-AE" sz="6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طاعة</a:t>
            </a:r>
            <a:r>
              <a:rPr lang="en-AU" sz="6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sz="6600" dirty="0"/>
          </a:p>
        </p:txBody>
      </p:sp>
    </p:spTree>
    <p:extLst>
      <p:ext uri="{BB962C8B-B14F-4D97-AF65-F5344CB8AC3E}">
        <p14:creationId xmlns:p14="http://schemas.microsoft.com/office/powerpoint/2010/main" val="118460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 bright="-16000"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696544"/>
            <a:ext cx="8229600" cy="1828800"/>
          </a:xfrm>
        </p:spPr>
        <p:txBody>
          <a:bodyPr/>
          <a:lstStyle/>
          <a:p>
            <a:pPr lvl="0" rtl="1">
              <a:lnSpc>
                <a:spcPct val="115000"/>
              </a:lnSpc>
            </a:pPr>
            <a:r>
              <a:rPr lang="ar-SA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ياسيدي أقبل مني تسبحة حب، </a:t>
            </a:r>
            <a:endParaRPr lang="en-AU" sz="48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rtl="1">
              <a:lnSpc>
                <a:spcPct val="115000"/>
              </a:lnSpc>
            </a:pPr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عرفاناً </a:t>
            </a:r>
            <a:r>
              <a:rPr lang="ar-SA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بحبك العجيب.</a:t>
            </a:r>
            <a:endParaRPr lang="en-AU" sz="4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en-AU" sz="4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47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 bright="-16000"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696544"/>
            <a:ext cx="9144000" cy="1828800"/>
          </a:xfrm>
        </p:spPr>
        <p:txBody>
          <a:bodyPr/>
          <a:lstStyle/>
          <a:p>
            <a:pPr lvl="0" rtl="1">
              <a:lnSpc>
                <a:spcPct val="115000"/>
              </a:lnSpc>
            </a:pPr>
            <a:r>
              <a:rPr lang="ar-SA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علمني أنه لا أتكال علي ذراع بشر، </a:t>
            </a:r>
            <a:endParaRPr lang="en-AU" sz="48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rtl="1">
              <a:lnSpc>
                <a:spcPct val="115000"/>
              </a:lnSpc>
            </a:pPr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فليس </a:t>
            </a:r>
            <a:r>
              <a:rPr lang="ar-SA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لي آخر سواك.</a:t>
            </a:r>
            <a:endParaRPr lang="en-AU" sz="4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en-AU" sz="4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60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 bright="-16000"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480520"/>
            <a:ext cx="8229600" cy="2044824"/>
          </a:xfrm>
        </p:spPr>
        <p:txBody>
          <a:bodyPr/>
          <a:lstStyle/>
          <a:p>
            <a:pPr lvl="0" rtl="1">
              <a:lnSpc>
                <a:spcPct val="115000"/>
              </a:lnSpc>
            </a:pPr>
            <a:r>
              <a:rPr lang="ar-SA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علمني أنه ليس بالقوة ولا </a:t>
            </a:r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بالقدرة</a:t>
            </a:r>
            <a:r>
              <a:rPr lang="en-AU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.. </a:t>
            </a:r>
            <a:endParaRPr lang="en-AU" sz="48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rtl="1">
              <a:lnSpc>
                <a:spcPct val="115000"/>
              </a:lnSpc>
            </a:pPr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هكذا </a:t>
            </a:r>
            <a:r>
              <a:rPr lang="ar-SA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يقول الرب.</a:t>
            </a:r>
            <a:endParaRPr lang="en-AU" sz="4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en-AU" sz="4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1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 bright="-16000"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272608"/>
            <a:ext cx="8229600" cy="1180728"/>
          </a:xfrm>
        </p:spPr>
        <p:txBody>
          <a:bodyPr/>
          <a:lstStyle/>
          <a:p>
            <a:pPr lvl="0" rtl="1">
              <a:lnSpc>
                <a:spcPct val="115000"/>
              </a:lnSpc>
            </a:pPr>
            <a:r>
              <a:rPr lang="ar-SA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بل بحبك ومراحمك يكون لي شفاء.</a:t>
            </a:r>
            <a:endParaRPr lang="en-AU" sz="4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en-AU" sz="4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4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 bright="-16000"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221088"/>
            <a:ext cx="9144000" cy="1828800"/>
          </a:xfrm>
        </p:spPr>
        <p:txBody>
          <a:bodyPr/>
          <a:lstStyle/>
          <a:p>
            <a:pPr lvl="0" rtl="1">
              <a:lnSpc>
                <a:spcPct val="115000"/>
              </a:lnSpc>
            </a:pPr>
            <a:r>
              <a:rPr lang="ar-SA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أنزع عني آثامي كإرادتك، </a:t>
            </a:r>
            <a:endParaRPr lang="en-AU" sz="48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rtl="1">
              <a:lnSpc>
                <a:spcPct val="115000"/>
              </a:lnSpc>
            </a:pPr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لانه </a:t>
            </a:r>
            <a:r>
              <a:rPr lang="ar-SA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بالآثام حبل بي.</a:t>
            </a:r>
            <a:endParaRPr lang="en-AU" sz="4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en-AU" sz="4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33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 bright="-14000"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56792"/>
          </a:xfrm>
        </p:spPr>
        <p:txBody>
          <a:bodyPr/>
          <a:lstStyle/>
          <a:p>
            <a:pPr lvl="0" rtl="1">
              <a:lnSpc>
                <a:spcPct val="115000"/>
              </a:lnSpc>
            </a:pPr>
            <a:r>
              <a:rPr lang="ar-SA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أشرق علي نفسي المريضة بغني نعمتك، </a:t>
            </a:r>
            <a:endParaRPr lang="en-AU" sz="48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rtl="1">
              <a:lnSpc>
                <a:spcPct val="115000"/>
              </a:lnSpc>
            </a:pPr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ولاتحجب </a:t>
            </a:r>
            <a:r>
              <a:rPr lang="ar-SA" sz="4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عني وجهك.</a:t>
            </a:r>
            <a:endParaRPr lang="en-AU" sz="4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en-AU" sz="4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00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 bright="-14000"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780928"/>
            <a:ext cx="9144000" cy="3052936"/>
          </a:xfrm>
        </p:spPr>
        <p:txBody>
          <a:bodyPr/>
          <a:lstStyle/>
          <a:p>
            <a:pPr lvl="0" rtl="1">
              <a:lnSpc>
                <a:spcPct val="115000"/>
              </a:lnSpc>
            </a:pPr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فأعود إليك يالله ولا أكون خائناً فيما بعد. </a:t>
            </a:r>
            <a:endParaRPr lang="en-AU" sz="48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rtl="1">
              <a:lnSpc>
                <a:spcPct val="115000"/>
              </a:lnSpc>
            </a:pPr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بل أعيش أميناً لك إلي المنتهي.</a:t>
            </a:r>
            <a:endParaRPr lang="en-AU" sz="48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rtl="1"/>
            <a:r>
              <a:rPr lang="ar-SA" sz="8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آمين</a:t>
            </a:r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en-AU" sz="80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en-AU" sz="48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51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 bright="-25000"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624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8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هوشع </a:t>
            </a:r>
            <a:r>
              <a:rPr lang="ar-AE" sz="8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والمسيح</a:t>
            </a:r>
            <a:endParaRPr lang="ar-AE" sz="8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50100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AU" sz="4000" b="1" dirty="0" smtClean="0">
                <a:solidFill>
                  <a:schemeClr val="bg1"/>
                </a:solidFill>
              </a:rPr>
              <a:t> </a:t>
            </a:r>
            <a:r>
              <a:rPr lang="ar-SA" sz="4000" b="1" dirty="0" smtClean="0">
                <a:solidFill>
                  <a:schemeClr val="bg1"/>
                </a:solidFill>
              </a:rPr>
              <a:t> </a:t>
            </a:r>
            <a:r>
              <a:rPr lang="ar-SA" sz="4000" dirty="0" smtClean="0"/>
              <a:t>  </a:t>
            </a:r>
            <a:endParaRPr lang="en-AU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E:\Hosea\Pictur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4624"/>
            <a:ext cx="2631062" cy="27363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0" y="5129897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AU" sz="4000" b="1" dirty="0" smtClean="0">
                <a:solidFill>
                  <a:schemeClr val="tx2">
                    <a:lumMod val="50000"/>
                  </a:schemeClr>
                </a:solidFill>
              </a:rPr>
              <a:t>“</a:t>
            </a:r>
            <a:r>
              <a:rPr lang="ar-SA" sz="4000" b="1" dirty="0" smtClean="0">
                <a:solidFill>
                  <a:schemeClr val="tx2">
                    <a:lumMod val="50000"/>
                  </a:schemeClr>
                </a:solidFill>
              </a:rPr>
              <a:t>حَاكِمُوا أُمَّكُمْ حَاكِمُوا، لأَنَّهَا لَيْسَتِ امْرَأَتِي وَأَنَا لَسْتُ رَجُلَهَا، لِكَيْ تَعْزِلَ زِنَاهَا عَنْ وَجْهِهَا</a:t>
            </a:r>
            <a:r>
              <a:rPr lang="en-AU" sz="4000" b="1" dirty="0" smtClean="0">
                <a:solidFill>
                  <a:schemeClr val="tx2">
                    <a:lumMod val="50000"/>
                  </a:schemeClr>
                </a:solidFill>
              </a:rPr>
              <a:t>”..</a:t>
            </a:r>
            <a:endParaRPr lang="en-A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7871" y="2636912"/>
            <a:ext cx="293862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6600" b="1" dirty="0" smtClean="0">
                <a:solidFill>
                  <a:schemeClr val="tx2">
                    <a:lumMod val="50000"/>
                  </a:schemeClr>
                </a:solidFill>
              </a:rPr>
              <a:t>خيانة وألم</a:t>
            </a:r>
            <a:endParaRPr lang="en-AU" sz="6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0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 bright="-25000"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624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8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هوشع </a:t>
            </a:r>
            <a:r>
              <a:rPr lang="ar-AE" sz="8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والمسيح</a:t>
            </a:r>
            <a:endParaRPr lang="ar-AE" sz="8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50100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AU" sz="4000" b="1" dirty="0" smtClean="0">
                <a:solidFill>
                  <a:schemeClr val="bg1"/>
                </a:solidFill>
              </a:rPr>
              <a:t> </a:t>
            </a:r>
            <a:r>
              <a:rPr lang="ar-SA" sz="4000" b="1" dirty="0" smtClean="0">
                <a:solidFill>
                  <a:schemeClr val="bg1"/>
                </a:solidFill>
              </a:rPr>
              <a:t> </a:t>
            </a:r>
            <a:r>
              <a:rPr lang="ar-SA" sz="4000" dirty="0" smtClean="0"/>
              <a:t>  </a:t>
            </a:r>
            <a:endParaRPr lang="en-AU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E:\Hosea\Pictur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4624"/>
            <a:ext cx="2631062" cy="27363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0" y="5057889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000" b="1" dirty="0" smtClean="0">
                <a:solidFill>
                  <a:schemeClr val="tx2">
                    <a:lumMod val="50000"/>
                  </a:schemeClr>
                </a:solidFill>
              </a:rPr>
              <a:t>«لكِنْ هأَنَذَا أَتَمَلَّقُهَا وَأَذْهَبُ بِهَا إِلَى الْبَرِّيَّةِ وَأُلاَطِفُهَا،</a:t>
            </a:r>
            <a:r>
              <a:rPr lang="en-AU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SA" sz="4000" b="1" dirty="0" smtClean="0">
                <a:solidFill>
                  <a:schemeClr val="tx2">
                    <a:lumMod val="50000"/>
                  </a:schemeClr>
                </a:solidFill>
              </a:rPr>
              <a:t>وَأُعْطِيهَا كُرُومَهَا مِنْ هُنَاكَ، وَوَادِي عَخُورَ بَابًا لِلرَّجَاءِ»</a:t>
            </a:r>
            <a:endParaRPr lang="en-A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73065" y="2564904"/>
            <a:ext cx="37914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6600" b="1" dirty="0" smtClean="0">
                <a:solidFill>
                  <a:schemeClr val="tx2">
                    <a:lumMod val="50000"/>
                  </a:schemeClr>
                </a:solidFill>
              </a:rPr>
              <a:t>مغفرة ورجاء</a:t>
            </a:r>
            <a:endParaRPr lang="en-AU" sz="6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0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2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264604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 rtl="1"/>
            <a:r>
              <a:rPr lang="ar-AE" sz="8000" b="1" dirty="0">
                <a:solidFill>
                  <a:schemeClr val="tx2">
                    <a:lumMod val="50000"/>
                  </a:schemeClr>
                </a:solidFill>
              </a:rPr>
              <a:t>كيف</a:t>
            </a:r>
            <a:r>
              <a:rPr lang="ar-AE" sz="8000" dirty="0"/>
              <a:t> </a:t>
            </a:r>
            <a:r>
              <a:rPr lang="ar-AE" sz="8000" b="1" dirty="0" smtClean="0">
                <a:solidFill>
                  <a:schemeClr val="tx2">
                    <a:lumMod val="50000"/>
                  </a:schemeClr>
                </a:solidFill>
              </a:rPr>
              <a:t>خانت البشرية</a:t>
            </a:r>
            <a:r>
              <a:rPr lang="en-AU" sz="8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 rtl="1"/>
            <a:r>
              <a:rPr lang="ar-SA" sz="8000" b="1" dirty="0" smtClean="0">
                <a:solidFill>
                  <a:schemeClr val="tx2">
                    <a:lumMod val="50000"/>
                  </a:schemeClr>
                </a:solidFill>
              </a:rPr>
              <a:t>محبة الله؟</a:t>
            </a:r>
            <a:endParaRPr lang="ar-SA" sz="8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8828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2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عبادات غريبة</a:t>
            </a:r>
            <a:endParaRPr lang="en-AU" sz="8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329678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AU" sz="4400" b="1" dirty="0" smtClean="0">
                <a:solidFill>
                  <a:schemeClr val="tx2">
                    <a:lumMod val="50000"/>
                  </a:schemeClr>
                </a:solidFill>
              </a:rPr>
              <a:t>“</a:t>
            </a:r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</a:rPr>
              <a:t>إِنَّكَ الآنَ زَنَيْتَ يَا أَفْرَايِمُ. قَدْ تَنَجَّسَ إِسْرَائِيلُ.</a:t>
            </a:r>
            <a:r>
              <a:rPr lang="en-AU" sz="4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</a:rPr>
              <a:t>أَفْعَالُهُمْ لاَ تَدَعُهُمْ يَرْجِعُونَ إِلَى إِلهِهِمْ، لأَنَّ رُوحَ الزِّنَى</a:t>
            </a:r>
            <a:r>
              <a:rPr lang="en-AU" sz="4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</a:rPr>
              <a:t>فِي بَاطِنِهِمْ، وَهُمْ لاَ يَعْرِفُونَ الرَّبَّ.</a:t>
            </a:r>
            <a:r>
              <a:rPr lang="en-AU" sz="4400" b="1" dirty="0" smtClean="0">
                <a:solidFill>
                  <a:schemeClr val="tx2">
                    <a:lumMod val="50000"/>
                  </a:schemeClr>
                </a:solidFill>
              </a:rPr>
              <a:t>”</a:t>
            </a:r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A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41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2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chemeClr val="tx2">
                    <a:lumMod val="50000"/>
                  </a:schemeClr>
                </a:solidFill>
              </a:rPr>
              <a:t>تفشي الفساد</a:t>
            </a:r>
            <a:endParaRPr lang="en-AU" sz="8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00099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</a:rPr>
              <a:t>لأَنَّهُ لاَ أَمَانَةَ وَلاَ إِحْسَانَ وَلاَ مَعْرِفَةَ اللهِ فِي الأَرْضِ.</a:t>
            </a:r>
            <a:r>
              <a:rPr lang="en-AU" sz="4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</a:rPr>
              <a:t>لَعْنٌ وَكَذِبٌ وَقَتْلٌ وَسِرْقَةٌ وَفِسْقٌ. يَعْتَنِفُونَ، وَدِمَاءٌ تَلْحَقُ دِمَاءً. </a:t>
            </a:r>
            <a:endParaRPr lang="en-A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41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2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8000" b="1" dirty="0" smtClean="0">
                <a:solidFill>
                  <a:srgbClr val="0F243E"/>
                </a:solidFill>
                <a:latin typeface="Arial" pitchFamily="34" charset="0"/>
                <a:ea typeface="Times New Roman" pitchFamily="18" charset="0"/>
                <a:cs typeface="Arial" panose="020B0604020202020204" pitchFamily="34" charset="0"/>
              </a:rPr>
              <a:t>ثم</a:t>
            </a:r>
            <a:r>
              <a:rPr lang="ar-AE" sz="8000" b="1" dirty="0" smtClean="0">
                <a:solidFill>
                  <a:schemeClr val="tx2">
                    <a:lumMod val="50000"/>
                  </a:schemeClr>
                </a:solidFill>
              </a:rPr>
              <a:t>ن</a:t>
            </a:r>
            <a:r>
              <a:rPr lang="en-AU" sz="8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AE" sz="8000" b="1" dirty="0" smtClean="0">
                <a:solidFill>
                  <a:schemeClr val="tx2">
                    <a:lumMod val="50000"/>
                  </a:schemeClr>
                </a:solidFill>
              </a:rPr>
              <a:t>الخيانة</a:t>
            </a:r>
            <a:r>
              <a:rPr lang="en-AU" sz="8000" b="1" dirty="0" smtClean="0">
                <a:solidFill>
                  <a:schemeClr val="tx2">
                    <a:lumMod val="50000"/>
                  </a:schemeClr>
                </a:solidFill>
              </a:rPr>
              <a:t> ..</a:t>
            </a:r>
            <a:endParaRPr lang="en-AU" sz="8000" dirty="0"/>
          </a:p>
        </p:txBody>
      </p:sp>
      <p:sp>
        <p:nvSpPr>
          <p:cNvPr id="3" name="Rectangle 2"/>
          <p:cNvSpPr/>
          <p:nvPr/>
        </p:nvSpPr>
        <p:spPr>
          <a:xfrm>
            <a:off x="1" y="256490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4800" b="1" dirty="0" smtClean="0">
                <a:solidFill>
                  <a:schemeClr val="tx2">
                    <a:lumMod val="50000"/>
                  </a:schemeClr>
                </a:solidFill>
              </a:rPr>
              <a:t>عقاب الله</a:t>
            </a:r>
            <a:r>
              <a:rPr lang="en-AU" sz="4800" b="1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</a:p>
          <a:p>
            <a:pPr algn="r" rtl="1"/>
            <a:r>
              <a:rPr lang="en-AU" sz="4800" b="1" dirty="0" smtClean="0">
                <a:solidFill>
                  <a:schemeClr val="tx2">
                    <a:lumMod val="50000"/>
                  </a:schemeClr>
                </a:solidFill>
              </a:rPr>
              <a:t>              </a:t>
            </a:r>
            <a:r>
              <a:rPr lang="ar-EG" sz="4800" b="1" dirty="0" smtClean="0">
                <a:solidFill>
                  <a:schemeClr val="tx2">
                    <a:lumMod val="50000"/>
                  </a:schemeClr>
                </a:solidFill>
              </a:rPr>
              <a:t>لارحمة</a:t>
            </a:r>
            <a:endParaRPr lang="en-AU" sz="4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 rtl="1"/>
            <a:r>
              <a:rPr lang="en-AU" sz="48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 </a:t>
            </a:r>
            <a:r>
              <a:rPr lang="ar-EG" sz="4800" b="1" dirty="0" smtClean="0">
                <a:solidFill>
                  <a:schemeClr val="tx2">
                    <a:lumMod val="50000"/>
                  </a:schemeClr>
                </a:solidFill>
              </a:rPr>
              <a:t>رفض الله</a:t>
            </a:r>
            <a:endParaRPr lang="en-A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41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2488</TotalTime>
  <Words>566</Words>
  <Application>Microsoft Office PowerPoint</Application>
  <PresentationFormat>On-screen Show (4:3)</PresentationFormat>
  <Paragraphs>105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لماذا خانت البشرية  محبة الله؟</vt:lpstr>
      <vt:lpstr>عدم المعرفة</vt:lpstr>
      <vt:lpstr>عدم الاكتراث والتهاون</vt:lpstr>
      <vt:lpstr>الضعف البشري </vt:lpstr>
      <vt:lpstr>عدم الحكمة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Nader</dc:creator>
  <cp:lastModifiedBy>Church</cp:lastModifiedBy>
  <cp:revision>309</cp:revision>
  <dcterms:created xsi:type="dcterms:W3CDTF">2013-04-07T02:44:21Z</dcterms:created>
  <dcterms:modified xsi:type="dcterms:W3CDTF">2016-04-08T12:05:04Z</dcterms:modified>
</cp:coreProperties>
</file>